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41"/>
  </p:notesMasterIdLst>
  <p:sldIdLst>
    <p:sldId id="256" r:id="rId3"/>
    <p:sldId id="257" r:id="rId4"/>
    <p:sldId id="258" r:id="rId5"/>
    <p:sldId id="259" r:id="rId6"/>
    <p:sldId id="292" r:id="rId7"/>
    <p:sldId id="261" r:id="rId8"/>
    <p:sldId id="262" r:id="rId9"/>
    <p:sldId id="263" r:id="rId10"/>
    <p:sldId id="264" r:id="rId11"/>
    <p:sldId id="265" r:id="rId12"/>
    <p:sldId id="266" r:id="rId13"/>
    <p:sldId id="267" r:id="rId14"/>
    <p:sldId id="268" r:id="rId15"/>
    <p:sldId id="269" r:id="rId16"/>
    <p:sldId id="270" r:id="rId17"/>
    <p:sldId id="271" r:id="rId18"/>
    <p:sldId id="295" r:id="rId19"/>
    <p:sldId id="273" r:id="rId20"/>
    <p:sldId id="277" r:id="rId21"/>
    <p:sldId id="293" r:id="rId22"/>
    <p:sldId id="291" r:id="rId23"/>
    <p:sldId id="286" r:id="rId24"/>
    <p:sldId id="288" r:id="rId25"/>
    <p:sldId id="297" r:id="rId26"/>
    <p:sldId id="296" r:id="rId27"/>
    <p:sldId id="287" r:id="rId28"/>
    <p:sldId id="290" r:id="rId29"/>
    <p:sldId id="274" r:id="rId30"/>
    <p:sldId id="275" r:id="rId31"/>
    <p:sldId id="276" r:id="rId32"/>
    <p:sldId id="278" r:id="rId33"/>
    <p:sldId id="279" r:id="rId34"/>
    <p:sldId id="280" r:id="rId35"/>
    <p:sldId id="281" r:id="rId36"/>
    <p:sldId id="282" r:id="rId37"/>
    <p:sldId id="283" r:id="rId38"/>
    <p:sldId id="284" r:id="rId39"/>
    <p:sldId id="285" r:id="rId40"/>
  </p:sldIdLst>
  <p:sldSz cx="9906000" cy="6858000" type="A4"/>
  <p:notesSz cx="6807200" cy="9939338"/>
  <p:embeddedFontLst>
    <p:embeddedFont>
      <p:font typeface="Arial Unicode MS" panose="020B0600000101010101" charset="-127"/>
      <p:regular r:id="rId42"/>
    </p:embeddedFont>
    <p:embeddedFont>
      <p:font typeface="Arimo" panose="020B0600000101010101"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01">
          <p15:clr>
            <a:srgbClr val="A4A3A4"/>
          </p15:clr>
        </p15:guide>
        <p15:guide id="2" pos="3120">
          <p15:clr>
            <a:srgbClr val="A4A3A4"/>
          </p15:clr>
        </p15:guide>
        <p15:guide id="3" pos="10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a0/mcTa+nXAJlxSrf+tvmgZcSY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이 재원"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B2772F-885B-42E8-A04B-6BFE4340144C}">
  <a:tblStyle styleId="{EEB2772F-885B-42E8-A04B-6BFE4340144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 styleId="{9043ED33-79EA-4A2D-99CA-7083DB51D2CF}"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dk1"/>
              </a:solidFill>
              <a:prstDash val="solid"/>
              <a:round/>
              <a:headEnd type="none" w="sm" len="sm"/>
              <a:tailEnd type="none" w="sm" len="sm"/>
            </a:ln>
          </a:top>
        </a:tcBdr>
        <a:fill>
          <a:solidFill>
            <a:srgbClr val="E6E6E6"/>
          </a:solidFill>
        </a:fill>
      </a:tcStyle>
    </a:lastRow>
    <a:seCell>
      <a:tcTxStyle b="off" i="off"/>
      <a:tcStyle>
        <a:tcBdr/>
      </a:tcStyle>
    </a:seCell>
    <a:swCell>
      <a:tcTxStyle b="off" i="off"/>
      <a:tcStyle>
        <a:tcBdr/>
      </a:tcStyle>
    </a:swCell>
    <a:firstRow>
      <a:tcTxStyle b="on" i="off"/>
      <a:tcStyle>
        <a:tcBdr/>
        <a:fill>
          <a:solidFill>
            <a:srgbClr val="E6E6E6"/>
          </a:solidFill>
        </a:fill>
      </a:tcStyle>
    </a:firstRow>
    <a:neCell>
      <a:tcTxStyle b="off" i="off"/>
      <a:tcStyle>
        <a:tcBdr/>
      </a:tcStyle>
    </a:neCell>
    <a:nwCell>
      <a:tcTxStyle b="off" i="off"/>
      <a:tcStyle>
        <a:tcBdr/>
      </a:tcStyle>
    </a:nwCell>
  </a:tblStyle>
  <a:tblStyle styleId="{2527BB72-7745-46A5-B0BB-F777C14C9FA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26" y="96"/>
      </p:cViewPr>
      <p:guideLst>
        <p:guide orient="horz" pos="4201"/>
        <p:guide pos="3120"/>
        <p:guide pos="1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9787" cy="4969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4" name="Google Shape;4;n"/>
          <p:cNvSpPr txBox="1">
            <a:spLocks noGrp="1"/>
          </p:cNvSpPr>
          <p:nvPr>
            <p:ph type="dt" idx="10"/>
          </p:nvPr>
        </p:nvSpPr>
        <p:spPr>
          <a:xfrm>
            <a:off x="3855838" y="0"/>
            <a:ext cx="2949787" cy="49696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5" name="Google Shape;5;n"/>
          <p:cNvSpPr>
            <a:spLocks noGrp="1" noRot="1" noChangeAspect="1"/>
          </p:cNvSpPr>
          <p:nvPr>
            <p:ph type="sldImg" idx="3"/>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40646"/>
            <a:ext cx="2949787" cy="49696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ulim"/>
                <a:ea typeface="Gulim"/>
                <a:cs typeface="Gulim"/>
                <a:sym typeface="Gulim"/>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Gulim"/>
                <a:ea typeface="Gulim"/>
                <a:cs typeface="Gulim"/>
                <a:sym typeface="Gulim"/>
              </a:defRPr>
            </a:lvl9pPr>
          </a:lstStyle>
          <a:p>
            <a:endParaRPr/>
          </a:p>
        </p:txBody>
      </p:sp>
      <p:sp>
        <p:nvSpPr>
          <p:cNvPr id="8" name="Google Shape;8;n"/>
          <p:cNvSpPr txBox="1">
            <a:spLocks noGrp="1"/>
          </p:cNvSpPr>
          <p:nvPr>
            <p:ph type="sldNum" idx="12"/>
          </p:nvPr>
        </p:nvSpPr>
        <p:spPr>
          <a:xfrm>
            <a:off x="3855838" y="9440646"/>
            <a:ext cx="2949787" cy="49696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Gulim"/>
                <a:ea typeface="Gulim"/>
                <a:cs typeface="Gulim"/>
                <a:sym typeface="Gulim"/>
              </a:rPr>
              <a:t>‹#›</a:t>
            </a:fld>
            <a:endParaRPr sz="1200" b="0" i="0" u="none" strike="noStrike" cap="none">
              <a:solidFill>
                <a:schemeClr val="dk1"/>
              </a:solidFill>
              <a:latin typeface="Gulim"/>
              <a:ea typeface="Gulim"/>
              <a:cs typeface="Gulim"/>
              <a:sym typeface="Gulim"/>
            </a:endParaRPr>
          </a:p>
        </p:txBody>
      </p:sp>
    </p:spTree>
    <p:extLst>
      <p:ext uri="{BB962C8B-B14F-4D97-AF65-F5344CB8AC3E}">
        <p14:creationId xmlns:p14="http://schemas.microsoft.com/office/powerpoint/2010/main" val="1213997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38: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 name="Google Shape;21;p38: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09991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7: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6" name="Google Shape;126;p47: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2435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8: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48: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2889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9: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2" name="Google Shape;142;p49: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2156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0: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0" name="Google Shape;150;p5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53184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1: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7" name="Google Shape;157;p51: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33369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2: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6" name="Google Shape;166;p52: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6040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4" name="Google Shape;174;p5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01530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2: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 name="Google Shape;30;p2: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4822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5: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9" name="Google Shape;189;p55: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61444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9: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9" name="Google Shape;429;p59: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6448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39: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 name="Google Shape;29;p39: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68887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9: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9" name="Google Shape;429;p59: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5247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7: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32" name="Google Shape;632;p67: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125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7: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32" name="Google Shape;632;p67: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9037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7: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32" name="Google Shape;632;p67: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37997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e0bd8026fd_0_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ge0bd8026fd_0_0:notes"/>
          <p:cNvSpPr txBox="1">
            <a:spLocks noGrp="1"/>
          </p:cNvSpPr>
          <p:nvPr>
            <p:ph type="body" idx="1"/>
          </p:nvPr>
        </p:nvSpPr>
        <p:spPr>
          <a:xfrm>
            <a:off x="680720" y="4721186"/>
            <a:ext cx="5445900" cy="44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ge0bd8026fd_0_0:notes"/>
          <p:cNvSpPr txBox="1">
            <a:spLocks noGrp="1"/>
          </p:cNvSpPr>
          <p:nvPr>
            <p:ph type="sldNum" idx="12"/>
          </p:nvPr>
        </p:nvSpPr>
        <p:spPr>
          <a:xfrm>
            <a:off x="3855838" y="9440646"/>
            <a:ext cx="29499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367392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e0bd8026fd_0_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ge0bd8026fd_0_0:notes"/>
          <p:cNvSpPr txBox="1">
            <a:spLocks noGrp="1"/>
          </p:cNvSpPr>
          <p:nvPr>
            <p:ph type="body" idx="1"/>
          </p:nvPr>
        </p:nvSpPr>
        <p:spPr>
          <a:xfrm>
            <a:off x="680720" y="4721186"/>
            <a:ext cx="5445900" cy="447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44" name="Google Shape;644;ge0bd8026fd_0_0:notes"/>
          <p:cNvSpPr txBox="1">
            <a:spLocks noGrp="1"/>
          </p:cNvSpPr>
          <p:nvPr>
            <p:ph type="sldNum" idx="12"/>
          </p:nvPr>
        </p:nvSpPr>
        <p:spPr>
          <a:xfrm>
            <a:off x="3855838" y="9440646"/>
            <a:ext cx="29499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2692479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56: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p56: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6916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7: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1" name="Google Shape;301;p57: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759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8: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0" name="Google Shape;380;p58: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41934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60: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6" name="Google Shape;436;p6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63286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40: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 name="Google Shape;36;p40: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19199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61: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The protocol of the Tartan system has the form above.</a:t>
            </a:r>
          </a:p>
          <a:p>
            <a:pPr marL="0" lvl="0" indent="0" algn="l" rtl="0">
              <a:spcBef>
                <a:spcPts val="0"/>
              </a:spcBef>
              <a:spcAft>
                <a:spcPts val="0"/>
              </a:spcAft>
              <a:buClr>
                <a:schemeClr val="dk1"/>
              </a:buClr>
              <a:buSzPts val="1100"/>
              <a:buFont typeface="Arial"/>
              <a:buNone/>
            </a:pPr>
            <a:endParaRPr lang="en-US" altLang="ko-KR" sz="12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The HEADER part is composed as follows.</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“preamble” to find the starting position of the stream</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“size” field, which is the length of the entire packet,</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“timestamp” for temporal validation of packet,</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 And, the “</a:t>
            </a:r>
            <a:r>
              <a:rPr lang="en-US" altLang="ko-KR" sz="1200" dirty="0" err="1">
                <a:latin typeface="Arial"/>
                <a:ea typeface="Arial"/>
                <a:cs typeface="Arial"/>
                <a:sym typeface="Arial"/>
              </a:rPr>
              <a:t>msg</a:t>
            </a:r>
            <a:r>
              <a:rPr lang="en-US" altLang="ko-KR" sz="1200" dirty="0">
                <a:latin typeface="Arial"/>
                <a:ea typeface="Arial"/>
                <a:cs typeface="Arial"/>
                <a:sym typeface="Arial"/>
              </a:rPr>
              <a:t> type” represents to the type of </a:t>
            </a:r>
            <a:r>
              <a:rPr lang="en-US" altLang="ko-KR" sz="1200" dirty="0" err="1">
                <a:latin typeface="Arial"/>
                <a:ea typeface="Arial"/>
                <a:cs typeface="Arial"/>
                <a:sym typeface="Arial"/>
              </a:rPr>
              <a:t>msg</a:t>
            </a:r>
            <a:r>
              <a:rPr lang="en-US" altLang="ko-KR" sz="1200" dirty="0">
                <a:latin typeface="Arial"/>
                <a:ea typeface="Arial"/>
                <a:cs typeface="Arial"/>
                <a:sym typeface="Arial"/>
              </a:rPr>
              <a:t> in the body.</a:t>
            </a:r>
          </a:p>
          <a:p>
            <a:pPr marL="0" lvl="0" indent="0" algn="l" rtl="0">
              <a:spcBef>
                <a:spcPts val="0"/>
              </a:spcBef>
              <a:spcAft>
                <a:spcPts val="0"/>
              </a:spcAft>
              <a:buNone/>
            </a:pPr>
            <a:endParaRPr lang="en-US" altLang="ko-KR" sz="1200" dirty="0">
              <a:latin typeface="Arial"/>
              <a:ea typeface="Arial"/>
              <a:cs typeface="Arial"/>
              <a:sym typeface="Arial"/>
            </a:endParaRPr>
          </a:p>
          <a:p>
            <a:pPr marL="0" lvl="0" indent="0" algn="l" rtl="0">
              <a:spcBef>
                <a:spcPts val="0"/>
              </a:spcBef>
              <a:spcAft>
                <a:spcPts val="0"/>
              </a:spcAft>
              <a:buNone/>
            </a:pPr>
            <a:r>
              <a:rPr lang="en-US" altLang="ko-KR" sz="1200" dirty="0" err="1">
                <a:latin typeface="Arial"/>
                <a:ea typeface="Arial"/>
                <a:cs typeface="Arial"/>
                <a:sym typeface="Arial"/>
              </a:rPr>
              <a:t>Msg's</a:t>
            </a:r>
            <a:r>
              <a:rPr lang="en-US" altLang="ko-KR" sz="1200" dirty="0">
                <a:latin typeface="Arial"/>
                <a:ea typeface="Arial"/>
                <a:cs typeface="Arial"/>
                <a:sym typeface="Arial"/>
              </a:rPr>
              <a:t> body implemented various types of protocols using Google protocol buffer, which is easy to develop/debug and has good performance.</a:t>
            </a:r>
          </a:p>
          <a:p>
            <a:pPr marL="0" lvl="0" indent="0" algn="l" rtl="0">
              <a:spcBef>
                <a:spcPts val="0"/>
              </a:spcBef>
              <a:spcAft>
                <a:spcPts val="0"/>
              </a:spcAft>
              <a:buClr>
                <a:schemeClr val="dk1"/>
              </a:buClr>
              <a:buSzPts val="1100"/>
              <a:buFont typeface="Arial"/>
              <a:buNone/>
            </a:pPr>
            <a:endParaRPr lang="en-US" altLang="ko-KR" sz="12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To prevent from tampering attacks on packets...</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We strengthen the reliability by checking the size valid range of the packet, drop processing in case of timestamp rollback.</a:t>
            </a:r>
          </a:p>
          <a:p>
            <a:pPr marL="0" lvl="0" indent="0" algn="l" rtl="0">
              <a:spcBef>
                <a:spcPts val="0"/>
              </a:spcBef>
              <a:spcAft>
                <a:spcPts val="0"/>
              </a:spcAft>
              <a:buClr>
                <a:schemeClr val="dk1"/>
              </a:buClr>
              <a:buSzPts val="1100"/>
              <a:buFont typeface="Arial"/>
              <a:buNone/>
            </a:pPr>
            <a:r>
              <a:rPr lang="en-US" altLang="ko-KR" sz="1200" dirty="0">
                <a:latin typeface="Arial"/>
                <a:ea typeface="Arial"/>
                <a:cs typeface="Arial"/>
                <a:sym typeface="Arial"/>
              </a:rPr>
              <a:t>However, because it is difficult to fully defend in this way, we reviewed the application of packet encryption and TLS.</a:t>
            </a:r>
          </a:p>
        </p:txBody>
      </p:sp>
      <p:sp>
        <p:nvSpPr>
          <p:cNvPr id="447" name="Google Shape;447;p61: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59777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2: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1" name="Google Shape;481;p62: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23879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9" name="Google Shape;509;p6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25517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4: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6" name="Google Shape;536;p64: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717368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65: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2" name="Google Shape;562;p65: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77151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6" name="Google Shape;596;p1: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60456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66: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14" name="Google Shape;614;p66: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62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1: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 name="Google Shape;51;p41: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8229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2: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8" name="Google Shape;58;p42: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0827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3: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43: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3132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4: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7" name="Google Shape;87;p44: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0367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5: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0" name="Google Shape;110;p45: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4164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6:notes"/>
          <p:cNvSpPr txBox="1">
            <a:spLocks noGrp="1"/>
          </p:cNvSpPr>
          <p:nvPr>
            <p:ph type="body" idx="1"/>
          </p:nvPr>
        </p:nvSpPr>
        <p:spPr>
          <a:xfrm>
            <a:off x="680720" y="4721186"/>
            <a:ext cx="5445760" cy="44727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8" name="Google Shape;118;p46:notes"/>
          <p:cNvSpPr>
            <a:spLocks noGrp="1" noRot="1" noChangeAspect="1"/>
          </p:cNvSpPr>
          <p:nvPr>
            <p:ph type="sldImg" idx="2"/>
          </p:nvPr>
        </p:nvSpPr>
        <p:spPr>
          <a:xfrm>
            <a:off x="712788" y="746125"/>
            <a:ext cx="5381625"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6299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spTree>
      <p:nvGrpSpPr>
        <p:cNvPr id="1" name="Shape 17"/>
        <p:cNvGrpSpPr/>
        <p:nvPr/>
      </p:nvGrpSpPr>
      <p:grpSpPr>
        <a:xfrm>
          <a:off x="0" y="0"/>
          <a:ext cx="0" cy="0"/>
          <a:chOff x="0" y="0"/>
          <a:chExt cx="0" cy="0"/>
        </a:xfrm>
      </p:grpSpPr>
      <p:sp>
        <p:nvSpPr>
          <p:cNvPr id="18" name="Google Shape;18;p68"/>
          <p:cNvSpPr txBox="1">
            <a:spLocks noGrp="1"/>
          </p:cNvSpPr>
          <p:nvPr>
            <p:ph type="sldNum" idx="12"/>
          </p:nvPr>
        </p:nvSpPr>
        <p:spPr>
          <a:xfrm>
            <a:off x="3838575" y="6413500"/>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22"/>
          <p:cNvCxnSpPr/>
          <p:nvPr/>
        </p:nvCxnSpPr>
        <p:spPr>
          <a:xfrm>
            <a:off x="0" y="549275"/>
            <a:ext cx="9906000" cy="0"/>
          </a:xfrm>
          <a:prstGeom prst="straightConnector1">
            <a:avLst/>
          </a:prstGeom>
          <a:noFill/>
          <a:ln w="9525" cap="flat" cmpd="sng">
            <a:solidFill>
              <a:schemeClr val="dk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cxnSp>
        <p:nvCxnSpPr>
          <p:cNvPr id="13" name="Google Shape;13;p30"/>
          <p:cNvCxnSpPr/>
          <p:nvPr/>
        </p:nvCxnSpPr>
        <p:spPr>
          <a:xfrm>
            <a:off x="0" y="549275"/>
            <a:ext cx="9906000" cy="0"/>
          </a:xfrm>
          <a:prstGeom prst="straightConnector1">
            <a:avLst/>
          </a:prstGeom>
          <a:noFill/>
          <a:ln w="9525" cap="flat" cmpd="sng">
            <a:solidFill>
              <a:schemeClr val="dk1"/>
            </a:solidFill>
            <a:prstDash val="solid"/>
            <a:round/>
            <a:headEnd type="none" w="sm" len="sm"/>
            <a:tailEnd type="none" w="sm" len="sm"/>
          </a:ln>
        </p:spPr>
      </p:cxnSp>
      <p:sp>
        <p:nvSpPr>
          <p:cNvPr id="14" name="Google Shape;14;p30"/>
          <p:cNvSpPr txBox="1">
            <a:spLocks noGrp="1"/>
          </p:cNvSpPr>
          <p:nvPr>
            <p:ph type="sldNum" idx="12"/>
          </p:nvPr>
        </p:nvSpPr>
        <p:spPr>
          <a:xfrm>
            <a:off x="3838575" y="6413500"/>
            <a:ext cx="22288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3">
            <a:alphaModFix/>
          </a:blip>
          <a:srcRect/>
          <a:stretch/>
        </p:blipFill>
        <p:spPr>
          <a:xfrm>
            <a:off x="261257" y="6396445"/>
            <a:ext cx="2057400" cy="304800"/>
          </a:xfrm>
          <a:prstGeom prst="rect">
            <a:avLst/>
          </a:prstGeom>
          <a:noFill/>
          <a:ln>
            <a:noFill/>
          </a:ln>
        </p:spPr>
      </p:pic>
      <p:pic>
        <p:nvPicPr>
          <p:cNvPr id="16" name="Google Shape;16;p30"/>
          <p:cNvPicPr preferRelativeResize="0"/>
          <p:nvPr/>
        </p:nvPicPr>
        <p:blipFill rotWithShape="1">
          <a:blip r:embed="rId4">
            <a:alphaModFix/>
          </a:blip>
          <a:srcRect/>
          <a:stretch/>
        </p:blipFill>
        <p:spPr>
          <a:xfrm>
            <a:off x="6705374" y="6366600"/>
            <a:ext cx="2887345" cy="3644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3.xml"/></Relationships>
</file>

<file path=ppt/slides/_rels/slide21.xml.rels><?xml version="1.0" encoding="UTF-8" standalone="yes"?>
<Relationships xmlns="http://schemas.openxmlformats.org/package/2006/relationships"><Relationship Id="rId3" Type="http://schemas.openxmlformats.org/officeDocument/2006/relationships/hyperlink" Target="https://cwe.mitre.org/data/definitions/699.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3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slide" Target="slide20.xml"/><Relationship Id="rId4" Type="http://schemas.openxmlformats.org/officeDocument/2006/relationships/image" Target="../media/image22.png"/><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2"/>
        <p:cNvGrpSpPr/>
        <p:nvPr/>
      </p:nvGrpSpPr>
      <p:grpSpPr>
        <a:xfrm>
          <a:off x="0" y="0"/>
          <a:ext cx="0" cy="0"/>
          <a:chOff x="0" y="0"/>
          <a:chExt cx="0" cy="0"/>
        </a:xfrm>
      </p:grpSpPr>
      <p:pic>
        <p:nvPicPr>
          <p:cNvPr id="23" name="Google Shape;23;p38"/>
          <p:cNvPicPr preferRelativeResize="0"/>
          <p:nvPr/>
        </p:nvPicPr>
        <p:blipFill rotWithShape="1">
          <a:blip r:embed="rId3">
            <a:alphaModFix/>
          </a:blip>
          <a:srcRect/>
          <a:stretch/>
        </p:blipFill>
        <p:spPr>
          <a:xfrm>
            <a:off x="261257" y="6396445"/>
            <a:ext cx="2057400" cy="304800"/>
          </a:xfrm>
          <a:prstGeom prst="rect">
            <a:avLst/>
          </a:prstGeom>
          <a:noFill/>
          <a:ln>
            <a:noFill/>
          </a:ln>
        </p:spPr>
      </p:pic>
      <p:pic>
        <p:nvPicPr>
          <p:cNvPr id="24" name="Google Shape;24;p38"/>
          <p:cNvPicPr preferRelativeResize="0"/>
          <p:nvPr/>
        </p:nvPicPr>
        <p:blipFill rotWithShape="1">
          <a:blip r:embed="rId4">
            <a:alphaModFix/>
          </a:blip>
          <a:srcRect/>
          <a:stretch/>
        </p:blipFill>
        <p:spPr>
          <a:xfrm>
            <a:off x="6705374" y="6366600"/>
            <a:ext cx="2887345" cy="364490"/>
          </a:xfrm>
          <a:prstGeom prst="rect">
            <a:avLst/>
          </a:prstGeom>
          <a:noFill/>
          <a:ln>
            <a:noFill/>
          </a:ln>
        </p:spPr>
      </p:pic>
      <p:sp>
        <p:nvSpPr>
          <p:cNvPr id="25" name="Google Shape;25;p38"/>
          <p:cNvSpPr/>
          <p:nvPr/>
        </p:nvSpPr>
        <p:spPr>
          <a:xfrm>
            <a:off x="2029097" y="1878224"/>
            <a:ext cx="5860869" cy="1772753"/>
          </a:xfrm>
          <a:prstGeom prst="rect">
            <a:avLst/>
          </a:prstGeom>
          <a:noFill/>
          <a:ln>
            <a:noFill/>
          </a:ln>
        </p:spPr>
        <p:txBody>
          <a:bodyPr spcFirstLastPara="1" wrap="square" lIns="91425" tIns="45700" rIns="91425" bIns="45700" anchor="ctr" anchorCtr="0">
            <a:spAutoFit/>
          </a:bodyPr>
          <a:lstStyle/>
          <a:p>
            <a:pPr marL="0" marR="0" lvl="0" indent="0" algn="ctr" rtl="0">
              <a:lnSpc>
                <a:spcPct val="130000"/>
              </a:lnSpc>
              <a:spcBef>
                <a:spcPts val="0"/>
              </a:spcBef>
              <a:spcAft>
                <a:spcPts val="0"/>
              </a:spcAft>
              <a:buClr>
                <a:srgbClr val="000000"/>
              </a:buClr>
              <a:buSzPts val="2800"/>
              <a:buFont typeface="Arial"/>
              <a:buNone/>
            </a:pPr>
            <a:r>
              <a:rPr lang="en-US" sz="2800" b="1" i="0" u="sng" strike="noStrike" cap="none">
                <a:solidFill>
                  <a:srgbClr val="000000"/>
                </a:solidFill>
                <a:latin typeface="Arial"/>
                <a:ea typeface="Arial"/>
                <a:cs typeface="Arial"/>
                <a:sym typeface="Arial"/>
              </a:rPr>
              <a:t>Security Specialist Project</a:t>
            </a:r>
            <a:endParaRPr sz="2800" b="1" i="0" u="sng"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800"/>
              <a:buFont typeface="Arial"/>
              <a:buNone/>
            </a:pPr>
            <a:endParaRPr sz="2800" b="1" i="0" u="sng" strike="noStrike" cap="none">
              <a:solidFill>
                <a:srgbClr val="000000"/>
              </a:solidFill>
              <a:latin typeface="Arial"/>
              <a:ea typeface="Arial"/>
              <a:cs typeface="Arial"/>
              <a:sym typeface="Arial"/>
            </a:endParaRPr>
          </a:p>
          <a:p>
            <a:pPr marL="0" marR="0" lvl="0" indent="0" algn="ctr" rtl="0">
              <a:lnSpc>
                <a:spcPct val="130000"/>
              </a:lnSpc>
              <a:spcBef>
                <a:spcPts val="0"/>
              </a:spcBef>
              <a:spcAft>
                <a:spcPts val="0"/>
              </a:spcAft>
              <a:buClr>
                <a:srgbClr val="000000"/>
              </a:buClr>
              <a:buSzPts val="2800"/>
              <a:buFont typeface="Arial"/>
              <a:buNone/>
            </a:pPr>
            <a:r>
              <a:rPr lang="en-US" sz="2800" b="1" i="0" u="sng" strike="noStrike" cap="none">
                <a:solidFill>
                  <a:srgbClr val="000000"/>
                </a:solidFill>
                <a:latin typeface="Arial"/>
                <a:ea typeface="Arial"/>
                <a:cs typeface="Arial"/>
                <a:sym typeface="Arial"/>
              </a:rPr>
              <a:t>Secure Jetson Nano</a:t>
            </a:r>
            <a:endParaRPr sz="1400" b="0" i="0" u="none" strike="noStrike" cap="none">
              <a:solidFill>
                <a:srgbClr val="000000"/>
              </a:solidFill>
              <a:latin typeface="Arial"/>
              <a:ea typeface="Arial"/>
              <a:cs typeface="Arial"/>
              <a:sym typeface="Arial"/>
            </a:endParaRPr>
          </a:p>
        </p:txBody>
      </p:sp>
      <p:sp>
        <p:nvSpPr>
          <p:cNvPr id="26" name="Google Shape;26;p38"/>
          <p:cNvSpPr/>
          <p:nvPr/>
        </p:nvSpPr>
        <p:spPr>
          <a:xfrm>
            <a:off x="2853729" y="5445125"/>
            <a:ext cx="4198585" cy="363136"/>
          </a:xfrm>
          <a:prstGeom prst="rect">
            <a:avLst/>
          </a:prstGeom>
          <a:noFill/>
          <a:ln>
            <a:noFill/>
          </a:ln>
        </p:spPr>
        <p:txBody>
          <a:bodyPr spcFirstLastPara="1" wrap="square" lIns="91425" tIns="45700" rIns="91425" bIns="45700" anchor="t" anchorCtr="0">
            <a:spAutoFit/>
          </a:bodyPr>
          <a:lstStyle/>
          <a:p>
            <a:pPr marL="230188" marR="0" lvl="0" indent="-230188" algn="ctr" rtl="0">
              <a:lnSpc>
                <a:spcPct val="110000"/>
              </a:lnSpc>
              <a:spcBef>
                <a:spcPts val="0"/>
              </a:spcBef>
              <a:spcAft>
                <a:spcPts val="0"/>
              </a:spcAft>
              <a:buClr>
                <a:srgbClr val="000000"/>
              </a:buClr>
              <a:buSzPts val="1600"/>
              <a:buFont typeface="Arial"/>
              <a:buNone/>
            </a:pPr>
            <a:r>
              <a:rPr lang="en-US" sz="1600" b="1" i="0" u="none" strike="noStrike" cap="none" dirty="0" err="1">
                <a:solidFill>
                  <a:srgbClr val="000000"/>
                </a:solidFill>
                <a:latin typeface="Arial"/>
                <a:ea typeface="Arial"/>
                <a:cs typeface="Arial"/>
                <a:sym typeface="Arial"/>
              </a:rPr>
              <a:t>ShinPark</a:t>
            </a:r>
            <a:r>
              <a:rPr lang="en-US" sz="1600" b="1" i="0" u="none" strike="noStrike" cap="none" dirty="0">
                <a:solidFill>
                  <a:srgbClr val="000000"/>
                </a:solidFill>
                <a:latin typeface="Arial"/>
                <a:ea typeface="Arial"/>
                <a:cs typeface="Arial"/>
                <a:sym typeface="Arial"/>
              </a:rPr>
              <a:t> Team</a:t>
            </a: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7"/>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4. Risk Assessment</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29" name="Google Shape;129;p4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130" name="Google Shape;130;p47"/>
          <p:cNvSpPr txBox="1"/>
          <p:nvPr/>
        </p:nvSpPr>
        <p:spPr>
          <a:xfrm>
            <a:off x="102164" y="652765"/>
            <a:ext cx="9675372"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panose="020B0604020202020204" pitchFamily="34" charset="0"/>
                <a:cs typeface="Arial" panose="020B0604020202020204" pitchFamily="34" charset="0"/>
                <a:sym typeface="Arial"/>
              </a:rPr>
              <a:t>Identify project risks</a:t>
            </a:r>
            <a:endParaRPr sz="1600" b="0" i="0" u="none" strike="noStrike" cap="none">
              <a:solidFill>
                <a:srgbClr val="000000"/>
              </a:solidFill>
              <a:latin typeface="Arial" panose="020B0604020202020204" pitchFamily="34" charset="0"/>
              <a:cs typeface="Arial" panose="020B0604020202020204" pitchFamily="34" charset="0"/>
              <a:sym typeface="Arial"/>
            </a:endParaRPr>
          </a:p>
        </p:txBody>
      </p:sp>
      <p:graphicFrame>
        <p:nvGraphicFramePr>
          <p:cNvPr id="131" name="Google Shape;131;p47"/>
          <p:cNvGraphicFramePr/>
          <p:nvPr>
            <p:extLst>
              <p:ext uri="{D42A27DB-BD31-4B8C-83A1-F6EECF244321}">
                <p14:modId xmlns:p14="http://schemas.microsoft.com/office/powerpoint/2010/main" val="3637634132"/>
              </p:ext>
            </p:extLst>
          </p:nvPr>
        </p:nvGraphicFramePr>
        <p:xfrm>
          <a:off x="667887" y="1107841"/>
          <a:ext cx="8543925" cy="5131350"/>
        </p:xfrm>
        <a:graphic>
          <a:graphicData uri="http://schemas.openxmlformats.org/drawingml/2006/table">
            <a:tbl>
              <a:tblPr firstRow="1" bandRow="1">
                <a:tableStyleId>{9043ED33-79EA-4A2D-99CA-7083DB51D2CF}</a:tableStyleId>
              </a:tblPr>
              <a:tblGrid>
                <a:gridCol w="961975">
                  <a:extLst>
                    <a:ext uri="{9D8B030D-6E8A-4147-A177-3AD203B41FA5}">
                      <a16:colId xmlns:a16="http://schemas.microsoft.com/office/drawing/2014/main" val="20000"/>
                    </a:ext>
                  </a:extLst>
                </a:gridCol>
                <a:gridCol w="2379650">
                  <a:extLst>
                    <a:ext uri="{9D8B030D-6E8A-4147-A177-3AD203B41FA5}">
                      <a16:colId xmlns:a16="http://schemas.microsoft.com/office/drawing/2014/main" val="20001"/>
                    </a:ext>
                  </a:extLst>
                </a:gridCol>
                <a:gridCol w="2748350">
                  <a:extLst>
                    <a:ext uri="{9D8B030D-6E8A-4147-A177-3AD203B41FA5}">
                      <a16:colId xmlns:a16="http://schemas.microsoft.com/office/drawing/2014/main" val="20002"/>
                    </a:ext>
                  </a:extLst>
                </a:gridCol>
                <a:gridCol w="888275">
                  <a:extLst>
                    <a:ext uri="{9D8B030D-6E8A-4147-A177-3AD203B41FA5}">
                      <a16:colId xmlns:a16="http://schemas.microsoft.com/office/drawing/2014/main" val="20003"/>
                    </a:ext>
                  </a:extLst>
                </a:gridCol>
                <a:gridCol w="748925">
                  <a:extLst>
                    <a:ext uri="{9D8B030D-6E8A-4147-A177-3AD203B41FA5}">
                      <a16:colId xmlns:a16="http://schemas.microsoft.com/office/drawing/2014/main" val="20004"/>
                    </a:ext>
                  </a:extLst>
                </a:gridCol>
                <a:gridCol w="816750">
                  <a:extLst>
                    <a:ext uri="{9D8B030D-6E8A-4147-A177-3AD203B41FA5}">
                      <a16:colId xmlns:a16="http://schemas.microsoft.com/office/drawing/2014/main" val="20005"/>
                    </a:ext>
                  </a:extLst>
                </a:gridCol>
              </a:tblGrid>
              <a:tr h="249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RISK</a:t>
                      </a:r>
                      <a:r>
                        <a:rPr lang="en-US" sz="1200" u="none" strike="noStrike" cap="none" baseline="0" dirty="0"/>
                        <a:t> </a:t>
                      </a:r>
                      <a:r>
                        <a:rPr lang="en-US" sz="1200" u="none" strike="noStrike" cap="none" dirty="0"/>
                        <a:t>ID</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Condition</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Consequence</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Probability</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Impact</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Rating</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extLst>
                  <a:ext uri="{0D108BD9-81ED-4DB2-BD59-A6C34878D82A}">
                    <a16:rowId xmlns:a16="http://schemas.microsoft.com/office/drawing/2014/main" val="10000"/>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Noise data from the </a:t>
                      </a:r>
                      <a:r>
                        <a:rPr lang="en-US" sz="1000" dirty="0">
                          <a:sym typeface="Arimo"/>
                        </a:rPr>
                        <a:t>network</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The control system cannot quickly set the normal data.</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9</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18</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1"/>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Replay attack for Network communication</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Attacker can use old packet for replay attack</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5</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10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50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2"/>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Data flow sniffing</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Attacker can see the data from camera to control system</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7</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8</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56</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3"/>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RSK-04</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Someone stole Jetson Nano board</a:t>
                      </a:r>
                      <a:endParaRPr sz="1000" b="0" i="0" u="none" strike="noStrike" cap="none" dirty="0">
                        <a:solidFill>
                          <a:srgbClr val="202124"/>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The project will be stopped, and it takes a long time to buy a new one.</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5</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10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4"/>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RSK-05</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Face image and names stored in DB leaked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Personal information leakage</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7</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5"/>
                  </a:ext>
                </a:extLst>
              </a:tr>
              <a:tr h="4399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RSK-06</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ym typeface="Arimo"/>
                        </a:rPr>
                        <a:t>T</a:t>
                      </a:r>
                      <a:r>
                        <a:rPr lang="en-US" sz="1000" u="none" strike="noStrike" cap="none">
                          <a:sym typeface="Arimo"/>
                        </a:rPr>
                        <a:t>he network packet between the Jetson Nano board and the client pc is sniped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Information from DB data is leaked and hacker can be tricked into a registered member and access is successful.</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9</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9</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81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6"/>
                  </a:ext>
                </a:extLst>
              </a:tr>
              <a:tr h="6924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RSK-07</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One of your team members is ill or infected with Covid-19.</a:t>
                      </a:r>
                      <a:br>
                        <a:rPr lang="en-US" sz="1000" u="none" strike="noStrike" cap="none">
                          <a:sym typeface="Arimo"/>
                        </a:rPr>
                      </a:br>
                      <a:r>
                        <a:rPr lang="en-US" sz="1000" u="none" strike="noStrike" cap="none">
                          <a:sym typeface="Arimo"/>
                        </a:rPr>
                        <a:t>Vacation due to emergency.</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The patient could not participate in the project until fully recovered, increasing the stress on the remaining members. In the worst case, schedule delays or reduced project completion</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6</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7</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42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7"/>
                  </a:ext>
                </a:extLst>
              </a:tr>
              <a:tr h="2962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RSK-08</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Jetson Nano board or camera module is physically broken</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Project cannot be completed because there is no replacement HW</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5</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10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50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8"/>
                  </a:ext>
                </a:extLst>
              </a:tr>
              <a:tr h="1795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RSK-09</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Lost or broken development PC</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Work is delayed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2</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6</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12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09"/>
                  </a:ext>
                </a:extLst>
              </a:tr>
              <a:tr h="4189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Design or threat modeling that differs from project goals</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Failed to submit project results and must be completely redesigned and redeveloped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3</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8</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24</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10"/>
                  </a:ext>
                </a:extLst>
              </a:tr>
              <a:tr h="4189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Saved DBs can be tampered with by hackers.</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Security cameras recognize faces differently. For example, consider A as B.</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10</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20</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11"/>
                  </a:ext>
                </a:extLst>
              </a:tr>
              <a:tr h="4189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Normal user get administrator right (root privilege) and change the system.</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A normal user can put a malicious backdoor on behalf of the normal system.</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10</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30</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12"/>
                  </a:ext>
                </a:extLst>
              </a:tr>
              <a:tr h="4189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Jetson Nano responds that it did not receive the data sent by the client.</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The mode setting data sent by the client cannot be transmitted and may be set to another mode.</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a:sym typeface="Arimo"/>
                        </a:rPr>
                        <a:t>8</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tc>
                  <a:txBody>
                    <a:bodyPr/>
                    <a:lstStyle/>
                    <a:p>
                      <a:pPr marL="0" marR="0" lvl="0" indent="0" algn="r" rtl="0">
                        <a:lnSpc>
                          <a:spcPct val="100000"/>
                        </a:lnSpc>
                        <a:spcBef>
                          <a:spcPts val="0"/>
                        </a:spcBef>
                        <a:spcAft>
                          <a:spcPts val="0"/>
                        </a:spcAft>
                        <a:buClr>
                          <a:srgbClr val="000000"/>
                        </a:buClr>
                        <a:buSzPts val="1000"/>
                        <a:buFont typeface="Arial"/>
                        <a:buNone/>
                      </a:pPr>
                      <a:r>
                        <a:rPr lang="en-US" sz="1000" u="none" strike="noStrike" cap="none" dirty="0">
                          <a:sym typeface="Arimo"/>
                        </a:rPr>
                        <a:t>24</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nchor="b"/>
                </a:tc>
                <a:extLst>
                  <a:ext uri="{0D108BD9-81ED-4DB2-BD59-A6C34878D82A}">
                    <a16:rowId xmlns:a16="http://schemas.microsoft.com/office/drawing/2014/main" val="1001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8"/>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5. Threat Analysis</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7" name="Google Shape;137;p48"/>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138" name="Google Shape;138;p48"/>
          <p:cNvSpPr txBox="1"/>
          <p:nvPr/>
        </p:nvSpPr>
        <p:spPr>
          <a:xfrm>
            <a:off x="102164" y="652765"/>
            <a:ext cx="9675372"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panose="020B0604020202020204" pitchFamily="34" charset="0"/>
                <a:cs typeface="Arial" panose="020B0604020202020204" pitchFamily="34" charset="0"/>
                <a:sym typeface="Arial"/>
              </a:rPr>
              <a:t>DFD for Threat Analysis  </a:t>
            </a:r>
            <a:endParaRPr sz="16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39" name="Google Shape;139;p48"/>
          <p:cNvPicPr preferRelativeResize="0"/>
          <p:nvPr/>
        </p:nvPicPr>
        <p:blipFill rotWithShape="1">
          <a:blip r:embed="rId3">
            <a:alphaModFix/>
          </a:blip>
          <a:srcRect/>
          <a:stretch/>
        </p:blipFill>
        <p:spPr>
          <a:xfrm>
            <a:off x="482974" y="1402079"/>
            <a:ext cx="8913751" cy="40128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5.1 Threat modeling - STRIDE</a:t>
            </a:r>
            <a:endParaRPr sz="2000" b="1" i="0" u="none" strike="noStrike" cap="none" dirty="0">
              <a:solidFill>
                <a:srgbClr val="000000"/>
              </a:solidFill>
              <a:latin typeface="Arial"/>
              <a:ea typeface="Arial"/>
              <a:cs typeface="Arial"/>
              <a:sym typeface="Arial"/>
            </a:endParaRPr>
          </a:p>
        </p:txBody>
      </p:sp>
      <p:sp>
        <p:nvSpPr>
          <p:cNvPr id="145" name="Google Shape;145;p4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graphicFrame>
        <p:nvGraphicFramePr>
          <p:cNvPr id="146" name="Google Shape;146;p49"/>
          <p:cNvGraphicFramePr/>
          <p:nvPr>
            <p:extLst>
              <p:ext uri="{D42A27DB-BD31-4B8C-83A1-F6EECF244321}">
                <p14:modId xmlns:p14="http://schemas.microsoft.com/office/powerpoint/2010/main" val="774712215"/>
              </p:ext>
            </p:extLst>
          </p:nvPr>
        </p:nvGraphicFramePr>
        <p:xfrm>
          <a:off x="215039" y="646287"/>
          <a:ext cx="9477600" cy="5562945"/>
        </p:xfrm>
        <a:graphic>
          <a:graphicData uri="http://schemas.openxmlformats.org/drawingml/2006/table">
            <a:tbl>
              <a:tblPr firstRow="1" bandRow="1">
                <a:tableStyleId>{9043ED33-79EA-4A2D-99CA-7083DB51D2CF}</a:tableStyleId>
              </a:tblPr>
              <a:tblGrid>
                <a:gridCol w="2650075">
                  <a:extLst>
                    <a:ext uri="{9D8B030D-6E8A-4147-A177-3AD203B41FA5}">
                      <a16:colId xmlns:a16="http://schemas.microsoft.com/office/drawing/2014/main" val="20000"/>
                    </a:ext>
                  </a:extLst>
                </a:gridCol>
                <a:gridCol w="1393375">
                  <a:extLst>
                    <a:ext uri="{9D8B030D-6E8A-4147-A177-3AD203B41FA5}">
                      <a16:colId xmlns:a16="http://schemas.microsoft.com/office/drawing/2014/main" val="20001"/>
                    </a:ext>
                  </a:extLst>
                </a:gridCol>
                <a:gridCol w="4450075">
                  <a:extLst>
                    <a:ext uri="{9D8B030D-6E8A-4147-A177-3AD203B41FA5}">
                      <a16:colId xmlns:a16="http://schemas.microsoft.com/office/drawing/2014/main" val="20002"/>
                    </a:ext>
                  </a:extLst>
                </a:gridCol>
                <a:gridCol w="984075">
                  <a:extLst>
                    <a:ext uri="{9D8B030D-6E8A-4147-A177-3AD203B41FA5}">
                      <a16:colId xmlns:a16="http://schemas.microsoft.com/office/drawing/2014/main" val="20003"/>
                    </a:ext>
                  </a:extLst>
                </a:gridCol>
              </a:tblGrid>
              <a:tr h="2768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ym typeface="Arial"/>
                        </a:rPr>
                        <a:t>Interaction Part</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ym typeface="Arial"/>
                        </a:rPr>
                        <a:t>Category</a:t>
                      </a:r>
                      <a:endParaRPr sz="1200" b="1"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Description</a:t>
                      </a:r>
                      <a:endParaRPr sz="1200" b="1"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Asset No.</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extLst>
                  <a:ext uri="{0D108BD9-81ED-4DB2-BD59-A6C34878D82A}">
                    <a16:rowId xmlns:a16="http://schemas.microsoft.com/office/drawing/2014/main" val="10000"/>
                  </a:ext>
                </a:extLst>
              </a:tr>
              <a:tr h="670550">
                <a:tc rowSpan="9">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Tampering</a:t>
                      </a:r>
                      <a:endParaRPr sz="900" u="none" strike="noStrike" cap="none" dirty="0">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If communication module is given access to memory, such as shared memory or pointers, or is given the ability to control what Communication manager executes (for example, passing back a function pointer.), then communication module can tamper with Communication manager. Consider if the function could work with less access to memory, such as passing data rather than pointers. Copy in data provided, and then validate it.</a:t>
                      </a:r>
                      <a:endParaRPr sz="900" u="none" strike="noStrike" cap="none" dirty="0">
                        <a:latin typeface="Arial" panose="020B0604020202020204" pitchFamily="34" charset="0"/>
                        <a:cs typeface="Arial" panose="020B0604020202020204" pitchFamily="34" charset="0"/>
                      </a:endParaRPr>
                    </a:p>
                  </a:txBody>
                  <a:tcPr marL="91450" marR="91450" marT="0" marB="0"/>
                </a:tc>
                <a:tc rowSpan="9">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Asset-SW-01</a:t>
                      </a:r>
                      <a:endParaRPr sz="1000" u="none" strike="noStrike" cap="none">
                        <a:sym typeface="Aria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Asset-SW-02</a:t>
                      </a:r>
                      <a:endParaRPr sz="1000" u="none" strike="noStrike" cap="none">
                        <a:sym typeface="Aria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Asset-SW-03</a:t>
                      </a:r>
                      <a:endParaRPr sz="1000" u="none" strike="noStrike" cap="none">
                        <a:sym typeface="Aria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Asset-SW-04</a:t>
                      </a:r>
                      <a:endParaRPr sz="1000" u="none" strike="noStrike" cap="none">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1"/>
                  </a:ext>
                </a:extLst>
              </a:tr>
              <a:tr h="2353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Data flowing across send information for face detection may be tampered with by an attacker. This may lead to a denial of service attack against communication module or an elevation of privilege attack against communication module or an information disclosure by communication module. Failure to verify that input is as expected is a root cause of a very large number of exploitable issues. Consider all paths and the way they handle data. Verify that all input is verified for correctness using an approved list input validation approach.</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2"/>
                  </a:ext>
                </a:extLst>
              </a:tr>
              <a:tr h="3132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Data flowing across receive streaming data may be tampered with by an attacker. This may lead to a denial of service attack against Communication manager or an elevation of privilege attack against Communication manager or an information disclosure by Communication manager. Failure to verify that input is as expected is a root cause of a very large number of exploitable issues. Consider all paths and the way they handle data. Verify that all input is verified for correctness using an approved list input validation approach.</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3"/>
                  </a:ext>
                </a:extLst>
              </a:tr>
              <a:tr h="3132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Spoofing</a:t>
                      </a: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may be spoofed by an attacker and this may lead to unauthorized access to communication module. Consider using a standard authentication mechanism to identify the source process.</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4"/>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may be spoofed by an attacker and this may lead to information disclosure by Communication manager. Consider using a standard authentication mechanism to identify the destination process.</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5"/>
                  </a:ext>
                </a:extLst>
              </a:tr>
              <a:tr h="4651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may be spoofed by an attacker and this may lead to unauthorized access to Communication manager. Consider using a standard authentication mechanism to identify the source process.</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6"/>
                  </a:ext>
                </a:extLst>
              </a:tr>
              <a:tr h="4318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may be spoofed by an attacker and this may lead to information disclosure by communication module. Consider using a standard authentication mechanism to identify the destination process.</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7"/>
                  </a:ext>
                </a:extLst>
              </a:tr>
              <a:tr h="3132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Repudiation</a:t>
                      </a: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claims that it did not receive data from a source outside the trust boundary. Consider using logging or auditing to record the source, time, and summary of the received data.</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8"/>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claims that it did not receive data from a source outside the trust boundary. Consider using logging or auditing to record the source, time, and summary of the received data.</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9"/>
                  </a:ext>
                </a:extLst>
              </a:tr>
            </a:tbl>
          </a:graphicData>
        </a:graphic>
      </p:graphicFrame>
      <p:pic>
        <p:nvPicPr>
          <p:cNvPr id="147" name="Google Shape;147;p49"/>
          <p:cNvPicPr preferRelativeResize="0"/>
          <p:nvPr/>
        </p:nvPicPr>
        <p:blipFill rotWithShape="1">
          <a:blip r:embed="rId3">
            <a:alphaModFix/>
          </a:blip>
          <a:srcRect/>
          <a:stretch/>
        </p:blipFill>
        <p:spPr>
          <a:xfrm>
            <a:off x="293417" y="2269406"/>
            <a:ext cx="2526341" cy="15242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0"/>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5.1 Threat modeling - STRIDE</a:t>
            </a:r>
            <a:endParaRPr sz="2000" b="1" i="0" u="none" strike="noStrike" cap="none" dirty="0">
              <a:solidFill>
                <a:srgbClr val="000000"/>
              </a:solidFill>
              <a:latin typeface="Arial"/>
              <a:ea typeface="Arial"/>
              <a:cs typeface="Arial"/>
              <a:sym typeface="Arial"/>
            </a:endParaRPr>
          </a:p>
        </p:txBody>
      </p:sp>
      <p:sp>
        <p:nvSpPr>
          <p:cNvPr id="153" name="Google Shape;153;p50"/>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graphicFrame>
        <p:nvGraphicFramePr>
          <p:cNvPr id="154" name="Google Shape;154;p50"/>
          <p:cNvGraphicFramePr/>
          <p:nvPr>
            <p:extLst>
              <p:ext uri="{D42A27DB-BD31-4B8C-83A1-F6EECF244321}">
                <p14:modId xmlns:p14="http://schemas.microsoft.com/office/powerpoint/2010/main" val="1347123791"/>
              </p:ext>
            </p:extLst>
          </p:nvPr>
        </p:nvGraphicFramePr>
        <p:xfrm>
          <a:off x="215039" y="646287"/>
          <a:ext cx="9477600" cy="4050095"/>
        </p:xfrm>
        <a:graphic>
          <a:graphicData uri="http://schemas.openxmlformats.org/drawingml/2006/table">
            <a:tbl>
              <a:tblPr firstRow="1" bandRow="1">
                <a:tableStyleId>{9043ED33-79EA-4A2D-99CA-7083DB51D2CF}</a:tableStyleId>
              </a:tblPr>
              <a:tblGrid>
                <a:gridCol w="2650075">
                  <a:extLst>
                    <a:ext uri="{9D8B030D-6E8A-4147-A177-3AD203B41FA5}">
                      <a16:colId xmlns:a16="http://schemas.microsoft.com/office/drawing/2014/main" val="20000"/>
                    </a:ext>
                  </a:extLst>
                </a:gridCol>
                <a:gridCol w="1393375">
                  <a:extLst>
                    <a:ext uri="{9D8B030D-6E8A-4147-A177-3AD203B41FA5}">
                      <a16:colId xmlns:a16="http://schemas.microsoft.com/office/drawing/2014/main" val="20001"/>
                    </a:ext>
                  </a:extLst>
                </a:gridCol>
                <a:gridCol w="4450075">
                  <a:extLst>
                    <a:ext uri="{9D8B030D-6E8A-4147-A177-3AD203B41FA5}">
                      <a16:colId xmlns:a16="http://schemas.microsoft.com/office/drawing/2014/main" val="20002"/>
                    </a:ext>
                  </a:extLst>
                </a:gridCol>
                <a:gridCol w="984075">
                  <a:extLst>
                    <a:ext uri="{9D8B030D-6E8A-4147-A177-3AD203B41FA5}">
                      <a16:colId xmlns:a16="http://schemas.microsoft.com/office/drawing/2014/main" val="20003"/>
                    </a:ext>
                  </a:extLst>
                </a:gridCol>
              </a:tblGrid>
              <a:tr h="2768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ym typeface="Arial"/>
                        </a:rPr>
                        <a:t>Interaction Part</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Category</a:t>
                      </a:r>
                      <a:endParaRPr sz="1200" b="1"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Description</a:t>
                      </a:r>
                      <a:endParaRPr sz="1200" b="1"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Asset No.</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extLst>
                  <a:ext uri="{0D108BD9-81ED-4DB2-BD59-A6C34878D82A}">
                    <a16:rowId xmlns:a16="http://schemas.microsoft.com/office/drawing/2014/main" val="10000"/>
                  </a:ext>
                </a:extLst>
              </a:tr>
              <a:tr h="313275">
                <a:tc rowSpan="1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Information Disclosure</a:t>
                      </a:r>
                      <a:endParaRPr sz="900" u="none" strike="noStrike" cap="none" dirty="0">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Data flowing across receive streaming data may be sniffed by an attacker. Depending on what type of data an attacker can read, it may be used to attack other parts of the system or simply be a disclosure of information leading to compliance violations. Consider encrypting the data flow.</a:t>
                      </a:r>
                      <a:endParaRPr sz="900" u="none" strike="noStrike" cap="none" dirty="0">
                        <a:latin typeface="Arial" panose="020B0604020202020204" pitchFamily="34" charset="0"/>
                        <a:cs typeface="Arial" panose="020B0604020202020204" pitchFamily="34" charset="0"/>
                      </a:endParaRPr>
                    </a:p>
                  </a:txBody>
                  <a:tcPr marL="91450" marR="91450" marT="0" marB="0"/>
                </a:tc>
                <a:tc rowSpan="12">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1"/>
                  </a:ext>
                </a:extLst>
              </a:tr>
              <a:tr h="3132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Data flowing across send information for face detection may be sniffed by an attacker. Depending on what type of data an attacker can read, it may be used to attack other parts of the system or simply be a disclosure of information leading to compliance violations. Consider encrypting the data flow.</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2"/>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Elevation Of Privilege</a:t>
                      </a: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An attacker may pass data into Communication manager in order to change the flow of program execution within Communication manager to the attacker's choosing.</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3"/>
                  </a:ext>
                </a:extLst>
              </a:tr>
              <a:tr h="2525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may be able to remotely execute code for Communication manager.</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4"/>
                  </a:ext>
                </a:extLst>
              </a:tr>
              <a:tr h="3570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An attacker may pass data into communication module in order to change the flow of program execution within communication module to the attacker's choosing.</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5"/>
                  </a:ext>
                </a:extLst>
              </a:tr>
              <a:tr h="2351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may be able to remotely execute code for communication module.</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6"/>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may be able to impersonate the context of communication module in order to gain additional privilege.</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7"/>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may be able to impersonate the context of Communication manager in order to gain additional privilege.</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8"/>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Denial Of Service</a:t>
                      </a: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An external agent interrupts data flowing across a trust boundary in either direction.</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09"/>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manager crashes, halts, stops or runs slowly; in all cases violating an availability metric.</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10"/>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An external agent interrupts data flowing across a trust boundary in either direction.</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11"/>
                  </a:ext>
                </a:extLst>
              </a:tr>
              <a:tr h="1993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Arial" panose="020B0604020202020204" pitchFamily="34" charset="0"/>
                        <a:cs typeface="Arial" panose="020B0604020202020204" pitchFamily="34" charset="0"/>
                      </a:endParaRPr>
                    </a:p>
                  </a:txBody>
                  <a:tcPr marL="91450" marR="91450" marT="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communication module crashes, halts, stops or runs slowly; in all cases violating an availability metric.</a:t>
                      </a:r>
                      <a:endParaRPr sz="900" u="none" strike="noStrike" cap="none" dirty="0">
                        <a:latin typeface="Arial" panose="020B0604020202020204" pitchFamily="34" charset="0"/>
                        <a:cs typeface="Arial" panose="020B0604020202020204" pitchFamily="34" charset="0"/>
                      </a:endParaRPr>
                    </a:p>
                  </a:txBody>
                  <a:tcPr marL="91450" marR="91450" marT="0" marB="0"/>
                </a:tc>
                <a:tc vMerge="1">
                  <a:txBody>
                    <a:bodyPr/>
                    <a:lstStyle/>
                    <a:p>
                      <a:endParaRPr lang="ko-KR"/>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1"/>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5.1 Threat modeling - STRIDE</a:t>
            </a:r>
            <a:endParaRPr sz="2000" b="1" i="0" u="none" strike="noStrike" cap="none" dirty="0">
              <a:solidFill>
                <a:srgbClr val="000000"/>
              </a:solidFill>
              <a:latin typeface="Arial"/>
              <a:ea typeface="Arial"/>
              <a:cs typeface="Arial"/>
              <a:sym typeface="Arial"/>
            </a:endParaRPr>
          </a:p>
        </p:txBody>
      </p:sp>
      <p:sp>
        <p:nvSpPr>
          <p:cNvPr id="160" name="Google Shape;160;p51"/>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graphicFrame>
        <p:nvGraphicFramePr>
          <p:cNvPr id="161" name="Google Shape;161;p51"/>
          <p:cNvGraphicFramePr/>
          <p:nvPr>
            <p:extLst>
              <p:ext uri="{D42A27DB-BD31-4B8C-83A1-F6EECF244321}">
                <p14:modId xmlns:p14="http://schemas.microsoft.com/office/powerpoint/2010/main" val="3080857072"/>
              </p:ext>
            </p:extLst>
          </p:nvPr>
        </p:nvGraphicFramePr>
        <p:xfrm>
          <a:off x="215039" y="646286"/>
          <a:ext cx="9477600" cy="4572815"/>
        </p:xfrm>
        <a:graphic>
          <a:graphicData uri="http://schemas.openxmlformats.org/drawingml/2006/table">
            <a:tbl>
              <a:tblPr firstRow="1" bandRow="1">
                <a:tableStyleId>{9043ED33-79EA-4A2D-99CA-7083DB51D2CF}</a:tableStyleId>
              </a:tblPr>
              <a:tblGrid>
                <a:gridCol w="2650075">
                  <a:extLst>
                    <a:ext uri="{9D8B030D-6E8A-4147-A177-3AD203B41FA5}">
                      <a16:colId xmlns:a16="http://schemas.microsoft.com/office/drawing/2014/main" val="20000"/>
                    </a:ext>
                  </a:extLst>
                </a:gridCol>
                <a:gridCol w="1393375">
                  <a:extLst>
                    <a:ext uri="{9D8B030D-6E8A-4147-A177-3AD203B41FA5}">
                      <a16:colId xmlns:a16="http://schemas.microsoft.com/office/drawing/2014/main" val="20001"/>
                    </a:ext>
                  </a:extLst>
                </a:gridCol>
                <a:gridCol w="4450075">
                  <a:extLst>
                    <a:ext uri="{9D8B030D-6E8A-4147-A177-3AD203B41FA5}">
                      <a16:colId xmlns:a16="http://schemas.microsoft.com/office/drawing/2014/main" val="20002"/>
                    </a:ext>
                  </a:extLst>
                </a:gridCol>
                <a:gridCol w="984075">
                  <a:extLst>
                    <a:ext uri="{9D8B030D-6E8A-4147-A177-3AD203B41FA5}">
                      <a16:colId xmlns:a16="http://schemas.microsoft.com/office/drawing/2014/main" val="20003"/>
                    </a:ext>
                  </a:extLst>
                </a:gridCol>
              </a:tblGrid>
              <a:tr h="3442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ym typeface="Arial"/>
                        </a:rPr>
                        <a:t>Interaction Part</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Category</a:t>
                      </a:r>
                      <a:endParaRPr sz="1200" b="1"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Description</a:t>
                      </a:r>
                      <a:endParaRPr sz="1200" b="1" i="0" u="none" strike="noStrike" cap="none">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ym typeface="Arial"/>
                        </a:rPr>
                        <a:t>Asset No.</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extLst>
                  <a:ext uri="{0D108BD9-81ED-4DB2-BD59-A6C34878D82A}">
                    <a16:rowId xmlns:a16="http://schemas.microsoft.com/office/drawing/2014/main" val="10000"/>
                  </a:ext>
                </a:extLst>
              </a:tr>
              <a:tr h="520625">
                <a:tc rowSpan="4">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sym typeface="Arim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Spoofing</a:t>
                      </a:r>
                      <a:endParaRPr sz="900" u="none" strike="noStrike" cap="none" dirty="0">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Store DB may be spoofed by an attacker and this may lead to incorrect data delivered to Face Detection manager. Consider using a standard authentication mechanism to identify the source data store.</a:t>
                      </a:r>
                      <a:endParaRPr sz="900" u="none" strike="noStrike" cap="none" dirty="0">
                        <a:latin typeface="Arial" panose="020B0604020202020204" pitchFamily="34" charset="0"/>
                        <a:cs typeface="Arial" panose="020B0604020202020204" pitchFamily="34" charset="0"/>
                      </a:endParaRPr>
                    </a:p>
                  </a:txBody>
                  <a:tcPr marL="91450" marR="91450" marT="45725" marB="45725"/>
                </a:tc>
                <a:tc rowSpan="4">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ym typeface="Arial"/>
                        </a:rPr>
                        <a:t>Asset-SW-02</a:t>
                      </a:r>
                      <a:endParaRPr sz="900" u="none" strike="noStrike" cap="none">
                        <a:sym typeface="Arial"/>
                      </a:endParaRPr>
                    </a:p>
                    <a:p>
                      <a:pPr marL="0" marR="0" lvl="0" indent="0" algn="l" rtl="0">
                        <a:lnSpc>
                          <a:spcPct val="100000"/>
                        </a:lnSpc>
                        <a:spcBef>
                          <a:spcPts val="0"/>
                        </a:spcBef>
                        <a:spcAft>
                          <a:spcPts val="0"/>
                        </a:spcAft>
                        <a:buClr>
                          <a:srgbClr val="000000"/>
                        </a:buClr>
                        <a:buSzPts val="900"/>
                        <a:buFont typeface="Arial"/>
                        <a:buNone/>
                      </a:pPr>
                      <a:r>
                        <a:rPr lang="en-US" sz="900" u="none" strike="noStrike" cap="none">
                          <a:sym typeface="Arial"/>
                        </a:rPr>
                        <a:t>Asset-SW-03</a:t>
                      </a:r>
                      <a:endParaRPr sz="900" u="none" strike="noStrike" cap="none">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1"/>
                  </a:ext>
                </a:extLst>
              </a:tr>
              <a:tr h="5206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Store DB may be spoofed by an attacker and this may lead to data being written to the attacker's target instead of Store DB. Consider using a standard authentication mechanism to identify the destination data store.</a:t>
                      </a:r>
                      <a:endParaRPr sz="900" u="none" strike="noStrike" cap="none" dirty="0">
                        <a:latin typeface="Arial" panose="020B0604020202020204" pitchFamily="34" charset="0"/>
                        <a:cs typeface="Arial" panose="020B0604020202020204" pitchFamily="34" charset="0"/>
                      </a:endParaRPr>
                    </a:p>
                  </a:txBody>
                  <a:tcPr marL="91450" marR="91450" marT="45725" marB="45725"/>
                </a:tc>
                <a:tc vMerge="1">
                  <a:txBody>
                    <a:bodyPr/>
                    <a:lstStyle/>
                    <a:p>
                      <a:endParaRPr lang="ko-KR"/>
                    </a:p>
                  </a:txBody>
                  <a:tcPr/>
                </a:tc>
                <a:extLst>
                  <a:ext uri="{0D108BD9-81ED-4DB2-BD59-A6C34878D82A}">
                    <a16:rowId xmlns:a16="http://schemas.microsoft.com/office/drawing/2014/main" val="10002"/>
                  </a:ext>
                </a:extLst>
              </a:tr>
              <a:tr h="3786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Information Disclosure</a:t>
                      </a:r>
                      <a:endParaRPr sz="900" u="none" strike="noStrike" cap="none" dirty="0">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Improper data protection of Store DB can allow an attacker to read information not intended for disclosure. Review authorization settings.</a:t>
                      </a:r>
                      <a:endParaRPr sz="900" u="none" strike="noStrike" cap="none" dirty="0">
                        <a:latin typeface="Arial" panose="020B0604020202020204" pitchFamily="34" charset="0"/>
                        <a:cs typeface="Arial" panose="020B0604020202020204" pitchFamily="34" charset="0"/>
                      </a:endParaRPr>
                    </a:p>
                  </a:txBody>
                  <a:tcPr marL="91450" marR="91450" marT="45725" marB="45725"/>
                </a:tc>
                <a:tc vMerge="1">
                  <a:txBody>
                    <a:bodyPr/>
                    <a:lstStyle/>
                    <a:p>
                      <a:endParaRPr lang="ko-KR"/>
                    </a:p>
                  </a:txBody>
                  <a:tcPr/>
                </a:tc>
                <a:extLst>
                  <a:ext uri="{0D108BD9-81ED-4DB2-BD59-A6C34878D82A}">
                    <a16:rowId xmlns:a16="http://schemas.microsoft.com/office/drawing/2014/main" val="10003"/>
                  </a:ext>
                </a:extLst>
              </a:tr>
              <a:tr h="62020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Denial Of Service</a:t>
                      </a:r>
                      <a:endParaRPr sz="900" u="none" strike="noStrike" cap="none">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Does service module or Store DB take explicit steps to control resource consumption? Resource consumption attacks can be hard to deal with, and there are times that it makes sense to let the OS do the job. Be careful that your resource requests don't deadlock, and that they do timeout.</a:t>
                      </a:r>
                      <a:endParaRPr sz="900" u="none" strike="noStrike" cap="none" dirty="0">
                        <a:latin typeface="Arial" panose="020B0604020202020204" pitchFamily="34" charset="0"/>
                        <a:cs typeface="Arial" panose="020B0604020202020204" pitchFamily="34" charset="0"/>
                      </a:endParaRPr>
                    </a:p>
                  </a:txBody>
                  <a:tcPr marL="91450" marR="91450" marT="45725" marB="45725"/>
                </a:tc>
                <a:tc vMerge="1">
                  <a:txBody>
                    <a:bodyPr/>
                    <a:lstStyle/>
                    <a:p>
                      <a:endParaRPr lang="ko-KR"/>
                    </a:p>
                  </a:txBody>
                  <a:tcPr/>
                </a:tc>
                <a:extLst>
                  <a:ext uri="{0D108BD9-81ED-4DB2-BD59-A6C34878D82A}">
                    <a16:rowId xmlns:a16="http://schemas.microsoft.com/office/drawing/2014/main" val="10004"/>
                  </a:ext>
                </a:extLst>
              </a:tr>
              <a:tr h="694225">
                <a:tc rowSpan="3">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Spoofing</a:t>
                      </a:r>
                      <a:endParaRPr sz="900" u="none" strike="noStrike" cap="none">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Store DB may be spoofed by an attacker and this may lead to incorrect data delivered to service module. Consider using a standard authentication mechanism to identify the source data store.</a:t>
                      </a:r>
                      <a:endParaRPr sz="900" u="none" strike="noStrike" cap="none" dirty="0">
                        <a:latin typeface="Arial" panose="020B0604020202020204" pitchFamily="34" charset="0"/>
                        <a:cs typeface="Arial" panose="020B0604020202020204" pitchFamily="34" charset="0"/>
                      </a:endParaRPr>
                    </a:p>
                  </a:txBody>
                  <a:tcPr marL="91450" marR="91450" marT="45725" marB="45725"/>
                </a:tc>
                <a:tc rowSpan="3">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ym typeface="Arial"/>
                        </a:rPr>
                        <a:t>Asset-SW-01</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900" u="none" strike="noStrike" cap="none">
                          <a:sym typeface="Arial"/>
                        </a:rPr>
                        <a:t>Asset-SW-04</a:t>
                      </a:r>
                      <a:endParaRPr sz="900" u="none" strike="noStrike" cap="none">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5"/>
                  </a:ext>
                </a:extLst>
              </a:tr>
              <a:tr h="6784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Information Disclosure</a:t>
                      </a:r>
                      <a:endParaRPr sz="900" u="none" strike="noStrike" cap="none">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Improper data protection of Store DB can allow an attacker to read information not intended for disclosure. Review authorization settings.</a:t>
                      </a:r>
                      <a:endParaRPr sz="900" u="none" strike="noStrike" cap="none" dirty="0">
                        <a:latin typeface="Arial" panose="020B0604020202020204" pitchFamily="34" charset="0"/>
                        <a:cs typeface="Arial" panose="020B0604020202020204" pitchFamily="34" charset="0"/>
                      </a:endParaRPr>
                    </a:p>
                  </a:txBody>
                  <a:tcPr marL="91450" marR="91450" marT="45725" marB="45725"/>
                </a:tc>
                <a:tc vMerge="1">
                  <a:txBody>
                    <a:bodyPr/>
                    <a:lstStyle/>
                    <a:p>
                      <a:endParaRPr lang="ko-KR"/>
                    </a:p>
                  </a:txBody>
                  <a:tcPr/>
                </a:tc>
                <a:extLst>
                  <a:ext uri="{0D108BD9-81ED-4DB2-BD59-A6C34878D82A}">
                    <a16:rowId xmlns:a16="http://schemas.microsoft.com/office/drawing/2014/main" val="10006"/>
                  </a:ext>
                </a:extLst>
              </a:tr>
              <a:tr h="795950">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t>Denial Of Service</a:t>
                      </a:r>
                      <a:endParaRPr sz="900" u="none" strike="noStrike" cap="none">
                        <a:latin typeface="Arial" panose="020B0604020202020204" pitchFamily="34" charset="0"/>
                        <a:cs typeface="Arial" panose="020B0604020202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t>Does Face Detection manager or Store DB take explicit steps to control resource consumption? Resource consumption attacks can be hard to deal with, and there are times that it makes sense to let the OS do the job. Be careful that your resource requests don't deadlock, and that they do timeout.</a:t>
                      </a:r>
                      <a:endParaRPr sz="900" u="none" strike="noStrike" cap="none" dirty="0">
                        <a:latin typeface="Arial" panose="020B0604020202020204" pitchFamily="34" charset="0"/>
                        <a:cs typeface="Arial" panose="020B0604020202020204" pitchFamily="34" charset="0"/>
                      </a:endParaRPr>
                    </a:p>
                  </a:txBody>
                  <a:tcPr marL="91450" marR="91450" marT="45725" marB="45725"/>
                </a:tc>
                <a:tc vMerge="1">
                  <a:txBody>
                    <a:bodyPr/>
                    <a:lstStyle/>
                    <a:p>
                      <a:endParaRPr lang="ko-KR"/>
                    </a:p>
                  </a:txBody>
                  <a:tcPr/>
                </a:tc>
                <a:extLst>
                  <a:ext uri="{0D108BD9-81ED-4DB2-BD59-A6C34878D82A}">
                    <a16:rowId xmlns:a16="http://schemas.microsoft.com/office/drawing/2014/main" val="10007"/>
                  </a:ext>
                </a:extLst>
              </a:tr>
            </a:tbl>
          </a:graphicData>
        </a:graphic>
      </p:graphicFrame>
      <p:pic>
        <p:nvPicPr>
          <p:cNvPr id="162" name="Google Shape;162;p51"/>
          <p:cNvPicPr preferRelativeResize="0"/>
          <p:nvPr/>
        </p:nvPicPr>
        <p:blipFill rotWithShape="1">
          <a:blip r:embed="rId3">
            <a:alphaModFix/>
          </a:blip>
          <a:srcRect/>
          <a:stretch/>
        </p:blipFill>
        <p:spPr>
          <a:xfrm>
            <a:off x="288442" y="1311033"/>
            <a:ext cx="2536672" cy="1406041"/>
          </a:xfrm>
          <a:prstGeom prst="rect">
            <a:avLst/>
          </a:prstGeom>
          <a:noFill/>
          <a:ln>
            <a:noFill/>
          </a:ln>
        </p:spPr>
      </p:pic>
      <p:pic>
        <p:nvPicPr>
          <p:cNvPr id="163" name="Google Shape;163;p51"/>
          <p:cNvPicPr preferRelativeResize="0"/>
          <p:nvPr/>
        </p:nvPicPr>
        <p:blipFill rotWithShape="1">
          <a:blip r:embed="rId4">
            <a:alphaModFix/>
          </a:blip>
          <a:srcRect/>
          <a:stretch/>
        </p:blipFill>
        <p:spPr>
          <a:xfrm>
            <a:off x="983841" y="3077359"/>
            <a:ext cx="1145873" cy="20728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2"/>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6. Mitigations</a:t>
            </a:r>
            <a:endParaRPr sz="2000" b="1" i="0" u="none" strike="noStrike" cap="none">
              <a:solidFill>
                <a:srgbClr val="000000"/>
              </a:solidFill>
              <a:latin typeface="Arial"/>
              <a:ea typeface="Arial"/>
              <a:cs typeface="Arial"/>
              <a:sym typeface="Arial"/>
            </a:endParaRPr>
          </a:p>
        </p:txBody>
      </p:sp>
      <p:sp>
        <p:nvSpPr>
          <p:cNvPr id="169" name="Google Shape;169;p52"/>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170" name="Google Shape;170;p52"/>
          <p:cNvSpPr txBox="1"/>
          <p:nvPr/>
        </p:nvSpPr>
        <p:spPr>
          <a:xfrm>
            <a:off x="102164" y="652765"/>
            <a:ext cx="9675372"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Categorizing each risks according to the STRIDE and perform mitigation measure on them.</a:t>
            </a:r>
            <a:endParaRPr sz="1600" b="0" i="0" u="none" strike="noStrike" cap="none">
              <a:solidFill>
                <a:srgbClr val="000000"/>
              </a:solidFill>
              <a:latin typeface="Arial"/>
              <a:ea typeface="Arial"/>
              <a:cs typeface="Arial"/>
              <a:sym typeface="Arial"/>
            </a:endParaRPr>
          </a:p>
        </p:txBody>
      </p:sp>
      <p:graphicFrame>
        <p:nvGraphicFramePr>
          <p:cNvPr id="171" name="Google Shape;171;p52"/>
          <p:cNvGraphicFramePr/>
          <p:nvPr>
            <p:extLst>
              <p:ext uri="{D42A27DB-BD31-4B8C-83A1-F6EECF244321}">
                <p14:modId xmlns:p14="http://schemas.microsoft.com/office/powerpoint/2010/main" val="1006366298"/>
              </p:ext>
            </p:extLst>
          </p:nvPr>
        </p:nvGraphicFramePr>
        <p:xfrm>
          <a:off x="435429" y="1107841"/>
          <a:ext cx="8995950" cy="4629525"/>
        </p:xfrm>
        <a:graphic>
          <a:graphicData uri="http://schemas.openxmlformats.org/drawingml/2006/table">
            <a:tbl>
              <a:tblPr firstRow="1" bandRow="1">
                <a:tableStyleId>{9043ED33-79EA-4A2D-99CA-7083DB51D2CF}</a:tableStyleId>
              </a:tblPr>
              <a:tblGrid>
                <a:gridCol w="653150">
                  <a:extLst>
                    <a:ext uri="{9D8B030D-6E8A-4147-A177-3AD203B41FA5}">
                      <a16:colId xmlns:a16="http://schemas.microsoft.com/office/drawing/2014/main" val="20000"/>
                    </a:ext>
                  </a:extLst>
                </a:gridCol>
                <a:gridCol w="2569025">
                  <a:extLst>
                    <a:ext uri="{9D8B030D-6E8A-4147-A177-3AD203B41FA5}">
                      <a16:colId xmlns:a16="http://schemas.microsoft.com/office/drawing/2014/main" val="20001"/>
                    </a:ext>
                  </a:extLst>
                </a:gridCol>
                <a:gridCol w="1297575">
                  <a:extLst>
                    <a:ext uri="{9D8B030D-6E8A-4147-A177-3AD203B41FA5}">
                      <a16:colId xmlns:a16="http://schemas.microsoft.com/office/drawing/2014/main" val="20002"/>
                    </a:ext>
                  </a:extLst>
                </a:gridCol>
                <a:gridCol w="4476200">
                  <a:extLst>
                    <a:ext uri="{9D8B030D-6E8A-4147-A177-3AD203B41FA5}">
                      <a16:colId xmlns:a16="http://schemas.microsoft.com/office/drawing/2014/main" val="20003"/>
                    </a:ext>
                  </a:extLst>
                </a:gridCol>
              </a:tblGrid>
              <a:tr h="2768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ym typeface="Arial"/>
                        </a:rPr>
                        <a:t>Risk ID</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Condition</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Threat Category</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Mitigation method</a:t>
                      </a:r>
                      <a:endParaRPr sz="12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00" marR="9500" marT="9500" marB="0" anchor="b"/>
                </a:tc>
                <a:extLst>
                  <a:ext uri="{0D108BD9-81ED-4DB2-BD59-A6C34878D82A}">
                    <a16:rowId xmlns:a16="http://schemas.microsoft.com/office/drawing/2014/main" val="10000"/>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lvl="0" indent="0" algn="l" rtl="0">
                        <a:spcBef>
                          <a:spcPts val="0"/>
                        </a:spcBef>
                        <a:spcAft>
                          <a:spcPts val="0"/>
                        </a:spcAft>
                        <a:buClr>
                          <a:schemeClr val="dk1"/>
                        </a:buClr>
                        <a:buSzPts val="1000"/>
                        <a:buFont typeface="Arial"/>
                        <a:buNone/>
                      </a:pPr>
                      <a:r>
                        <a:rPr lang="en-US" sz="1000" dirty="0">
                          <a:sym typeface="Arimo"/>
                        </a:rPr>
                        <a:t>Noise data from the network</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Denial Of Service</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Network size limitation</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 Protocol manager to analyze and respond to large network packet size attacks quickly and efficiently. </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1"/>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Replay attack for Network communication</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Spoofing</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Time stamp for Network packet</a:t>
                      </a: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 New time stamp for communication data </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2"/>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Data flow sniffing</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Information Disclosure</a:t>
                      </a:r>
                      <a:endParaRPr sz="1000" u="none" strike="noStrike" cap="none" dirty="0">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TLS applies</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TLS 1.3 with </a:t>
                      </a:r>
                      <a:r>
                        <a:rPr lang="en-US" sz="1000" u="none" strike="noStrike" cap="none" dirty="0" err="1">
                          <a:sym typeface="Arimo"/>
                        </a:rPr>
                        <a:t>wolfSSL</a:t>
                      </a:r>
                      <a:endParaRPr sz="1000" u="none" strike="noStrike" cap="none" dirty="0">
                        <a:sym typeface="Arimo"/>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After TLS session, all transmitted data becomes encrypted.</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3"/>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RSK-05</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Face image and names stored in DB leaked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Tampering</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TLS applies</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TLS 1.3 with </a:t>
                      </a:r>
                      <a:r>
                        <a:rPr lang="en-US" sz="1000" u="none" strike="noStrike" cap="none" dirty="0" err="1">
                          <a:sym typeface="Arimo"/>
                        </a:rPr>
                        <a:t>wolfSSL</a:t>
                      </a:r>
                      <a:endParaRPr sz="1000" u="none" strike="noStrike" cap="none" dirty="0">
                        <a:sym typeface="Arimo"/>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After TLS session, all transmitted data becomes encrypted.</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4"/>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RSK-06</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ym typeface="Arimo"/>
                        </a:rPr>
                        <a:t>T</a:t>
                      </a:r>
                      <a:r>
                        <a:rPr lang="en-US" sz="1000" u="none" strike="noStrike" cap="none">
                          <a:sym typeface="Arimo"/>
                        </a:rPr>
                        <a:t>he network packet between the Jetson Nano board and the client pc is sniped</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Tampering</a:t>
                      </a:r>
                      <a:endParaRPr sz="1400" u="none" strike="noStrike" cap="none">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TLS applies</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TLS 1.3 with </a:t>
                      </a:r>
                      <a:r>
                        <a:rPr lang="en-US" sz="1000" u="none" strike="noStrike" cap="none" dirty="0" err="1">
                          <a:sym typeface="Arimo"/>
                        </a:rPr>
                        <a:t>wolfSSL</a:t>
                      </a:r>
                      <a:endParaRPr sz="1000" u="none" strike="noStrike" cap="none" dirty="0">
                        <a:sym typeface="Arimo"/>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After TLS session, all transmitted data becomes encrypted.</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5"/>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RSK-11</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Saved DBs can be tampered with by hackers.</a:t>
                      </a:r>
                      <a:endParaRPr sz="1400" u="none" strike="noStrike" cap="none">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Tampering</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Data encryption</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a:t>
                      </a:r>
                      <a:r>
                        <a:rPr lang="en-US" sz="1000" dirty="0">
                          <a:sym typeface="Arimo"/>
                        </a:rPr>
                        <a:t>AES_128_CBC</a:t>
                      </a:r>
                      <a:endParaRPr sz="1000" dirty="0">
                        <a:sym typeface="Arimo"/>
                      </a:endParaRPr>
                    </a:p>
                    <a:p>
                      <a:pPr marL="0" marR="0" lvl="0" indent="0" algn="l" rtl="0">
                        <a:lnSpc>
                          <a:spcPct val="100000"/>
                        </a:lnSpc>
                        <a:spcBef>
                          <a:spcPts val="0"/>
                        </a:spcBef>
                        <a:spcAft>
                          <a:spcPts val="0"/>
                        </a:spcAft>
                        <a:buClr>
                          <a:srgbClr val="000000"/>
                        </a:buClr>
                        <a:buSzPts val="1000"/>
                        <a:buFont typeface="Arial"/>
                        <a:buNone/>
                      </a:pPr>
                      <a:r>
                        <a:rPr lang="en-US" sz="1000" dirty="0">
                          <a:sym typeface="Arimo"/>
                        </a:rPr>
                        <a:t>- SHA_256</a:t>
                      </a:r>
                      <a:endParaRPr sz="1000"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6"/>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RSK-12</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Normal user get administrator right (root privilege) and change the system.</a:t>
                      </a:r>
                      <a:endParaRPr sz="1000" u="none" strike="noStrike" cap="none">
                        <a:sym typeface="Arim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Elevation Of Privilege</a:t>
                      </a:r>
                      <a:endParaRPr sz="1000" u="none" strike="noStrike" cap="none">
                        <a:latin typeface="Arial" panose="020B0604020202020204" pitchFamily="34" charset="0"/>
                        <a:cs typeface="Arial" panose="020B0604020202020204" pitchFamily="34" charset="0"/>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sym typeface="Arimo"/>
                        </a:rPr>
                        <a:t>M</a:t>
                      </a:r>
                      <a:r>
                        <a:rPr lang="en-US" sz="1000" u="none" strike="noStrike" cap="none" dirty="0">
                          <a:sym typeface="Arimo"/>
                        </a:rPr>
                        <a:t>inimum privileges for user</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applying the minimum necessary privileges </a:t>
                      </a:r>
                      <a:r>
                        <a:rPr lang="en-US" sz="1000" dirty="0">
                          <a:sym typeface="Arimo"/>
                        </a:rPr>
                        <a:t>of</a:t>
                      </a:r>
                      <a:r>
                        <a:rPr lang="en-US" sz="1000" u="none" strike="noStrike" cap="none" dirty="0">
                          <a:sym typeface="Arimo"/>
                        </a:rPr>
                        <a:t> file access to each user</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Close unused ports</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Network ports should be blocked by default and only allowed if they are really needed for legitimate connections</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7"/>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RSK-13</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Jetson Nano responds that it did not receive the data sent by the client.</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Repudiation</a:t>
                      </a:r>
                      <a:endParaRPr sz="1000" b="0" i="0" u="none" strike="noStrike" cap="none">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Request and Response</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Check the request and the appropriate response message</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 Re-request if there is no expected response</a:t>
                      </a:r>
                      <a:endParaRPr sz="1400" u="none" strike="noStrike" cap="none" dirty="0">
                        <a:latin typeface="Arial" panose="020B0604020202020204" pitchFamily="34" charset="0"/>
                        <a:cs typeface="Arial" panose="020B0604020202020204" pitchFamily="34" charset="0"/>
                      </a:endParaRPr>
                    </a:p>
                  </a:txBody>
                  <a:tcPr marL="9500" marR="9500" marT="9500" marB="0"/>
                </a:tc>
                <a:extLst>
                  <a:ext uri="{0D108BD9-81ED-4DB2-BD59-A6C34878D82A}">
                    <a16:rowId xmlns:a16="http://schemas.microsoft.com/office/drawing/2014/main" val="10008"/>
                  </a:ext>
                </a:extLst>
              </a:tr>
              <a:tr h="36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RSK-14</a:t>
                      </a:r>
                      <a:endParaRPr sz="1000" b="0" i="0" u="none" strike="noStrike" cap="none">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Attackers create so many connections that Jetson Nano cannot handle</a:t>
                      </a:r>
                      <a:endParaRPr sz="1000" b="0" i="0" u="none" strike="noStrike" cap="none">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Denial Of Service</a:t>
                      </a:r>
                      <a:endParaRPr sz="1000" b="0" i="0" u="none" strike="noStrike" cap="none">
                        <a:solidFill>
                          <a:schemeClr val="dk1"/>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Apply Firewall to Jetson Nano</a:t>
                      </a:r>
                      <a:endParaRPr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 - Drop all connection except serviced port</a:t>
                      </a:r>
                      <a:endParaRPr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 - Add </a:t>
                      </a:r>
                      <a:r>
                        <a:rPr lang="en-US" sz="1000" u="none" strike="noStrike" cap="none" dirty="0" err="1"/>
                        <a:t>DoS</a:t>
                      </a:r>
                      <a:r>
                        <a:rPr lang="en-US" sz="1000" u="none" strike="noStrike" cap="none" dirty="0"/>
                        <a:t> attack </a:t>
                      </a:r>
                      <a:r>
                        <a:rPr lang="en-US" sz="1000" u="none" strike="noStrike" cap="none" dirty="0" err="1"/>
                        <a:t>defences</a:t>
                      </a:r>
                      <a:endParaRPr sz="1000" u="none" strike="noStrike" cap="none" dirty="0">
                        <a:solidFill>
                          <a:schemeClr val="dk1"/>
                        </a:solidFill>
                        <a:latin typeface="Arial" panose="020B0604020202020204" pitchFamily="34" charset="0"/>
                        <a:cs typeface="Arial" panose="020B0604020202020204" pitchFamily="34" charset="0"/>
                      </a:endParaRPr>
                    </a:p>
                  </a:txBody>
                  <a:tcPr marL="9500" marR="9500" marT="9500" marB="0"/>
                </a:tc>
                <a:extLst>
                  <a:ext uri="{0D108BD9-81ED-4DB2-BD59-A6C34878D82A}">
                    <a16:rowId xmlns:a16="http://schemas.microsoft.com/office/drawing/2014/main" val="10009"/>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7. Security Requirements</a:t>
            </a:r>
            <a:endParaRPr sz="2000" b="1" i="0" u="none" strike="noStrike" cap="none">
              <a:solidFill>
                <a:srgbClr val="000000"/>
              </a:solidFill>
              <a:latin typeface="Arial"/>
              <a:ea typeface="Arial"/>
              <a:cs typeface="Arial"/>
              <a:sym typeface="Arial"/>
            </a:endParaRPr>
          </a:p>
        </p:txBody>
      </p:sp>
      <p:sp>
        <p:nvSpPr>
          <p:cNvPr id="177" name="Google Shape;177;p53"/>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graphicFrame>
        <p:nvGraphicFramePr>
          <p:cNvPr id="178" name="Google Shape;178;p53"/>
          <p:cNvGraphicFramePr/>
          <p:nvPr>
            <p:extLst>
              <p:ext uri="{D42A27DB-BD31-4B8C-83A1-F6EECF244321}">
                <p14:modId xmlns:p14="http://schemas.microsoft.com/office/powerpoint/2010/main" val="2308871610"/>
              </p:ext>
            </p:extLst>
          </p:nvPr>
        </p:nvGraphicFramePr>
        <p:xfrm>
          <a:off x="267879" y="705394"/>
          <a:ext cx="9398625" cy="5554700"/>
        </p:xfrm>
        <a:graphic>
          <a:graphicData uri="http://schemas.openxmlformats.org/drawingml/2006/table">
            <a:tbl>
              <a:tblPr firstRow="1" bandRow="1">
                <a:tableStyleId>{9043ED33-79EA-4A2D-99CA-7083DB51D2CF}</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baseline="0" dirty="0">
                          <a:sym typeface="Arial"/>
                        </a:rPr>
                        <a:t>Requirement ID</a:t>
                      </a:r>
                      <a:endParaRPr sz="12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Descriptions</a:t>
                      </a:r>
                      <a:endParaRPr sz="12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Related Risk ID</a:t>
                      </a:r>
                      <a:endParaRPr sz="1200" u="none" strike="noStrike" cap="none" dirty="0">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RQ-SEC-GEN-01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Authenticated communication should be implemented between server and client.</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RSK-02</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RSK-03</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RSK-05</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RSK-06</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RSK-11</a:t>
                      </a:r>
                      <a:endParaRPr sz="1200" u="none" strike="noStrike" cap="none">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1"/>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RQ-SEC-GEN-02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Secure mode should be implemented between server and client.</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vMerge="1">
                  <a:txBody>
                    <a:bodyPr/>
                    <a:lstStyle/>
                    <a:p>
                      <a:endParaRPr lang="ko-KR"/>
                    </a:p>
                  </a:txBody>
                  <a:tcPr/>
                </a:tc>
                <a:extLst>
                  <a:ext uri="{0D108BD9-81ED-4DB2-BD59-A6C34878D82A}">
                    <a16:rowId xmlns:a16="http://schemas.microsoft.com/office/drawing/2014/main" val="10002"/>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RQ-SEC-GEN-03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In secure mode, all of data should be encrypted including time stamp.</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vMerge="1">
                  <a:txBody>
                    <a:bodyPr/>
                    <a:lstStyle/>
                    <a:p>
                      <a:endParaRPr lang="ko-KR"/>
                    </a:p>
                  </a:txBody>
                  <a:tcPr/>
                </a:tc>
                <a:extLst>
                  <a:ext uri="{0D108BD9-81ED-4DB2-BD59-A6C34878D82A}">
                    <a16:rowId xmlns:a16="http://schemas.microsoft.com/office/drawing/2014/main" val="10003"/>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RQ-SEC-GEN-04</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The server and the client must send and receive a request/response in the form of a message specified in the communication protocol.</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4"/>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In learning mode, the name of the person in front of the camera and the number of images to be collected must be input and registered in the DB.</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RSK-01</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5"/>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In learning mode, images must be saved according to the number of images given.</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RSK-01</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6"/>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Test Run Mode should not allow files other than the given video files.</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RSK-01</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7"/>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RQ-SEC-SVR-04</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The server must only allow the authenticated user can access the system through the authentication process including user ID/PW.</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RSK-03</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RSK-06</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8"/>
                  </a:ext>
                </a:extLst>
              </a:tr>
              <a:tr h="127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RQ-SEC-SVR-05</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The server should store the user's ID, password, and authority in the DB.</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RSK-03</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RSK-06</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RSK-12</a:t>
                      </a:r>
                      <a:endParaRPr sz="1200" u="none" strike="noStrike" cap="none">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9"/>
                  </a:ext>
                </a:extLst>
              </a:tr>
              <a:tr h="3905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RQ-SEC-SVR-06</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The server must close the socket when authentication fails.</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rowSpan="2">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RSK-02</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RSK-03</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RSK-05</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RSK-06</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mo"/>
                        </a:rPr>
                        <a:t>RSK-11</a:t>
                      </a:r>
                      <a:endParaRPr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0"/>
                  </a:ext>
                </a:extLst>
              </a:tr>
              <a:tr h="3905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RQ-SEC-SVR-07</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When the server is connected to either the secure port or the non-secure port, the other port must be closed.</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vMerge="1">
                  <a:txBody>
                    <a:bodyPr/>
                    <a:lstStyle/>
                    <a:p>
                      <a:endParaRPr lang="ko-KR"/>
                    </a:p>
                  </a:txBody>
                  <a:tcPr/>
                </a:tc>
                <a:extLst>
                  <a:ext uri="{0D108BD9-81ED-4DB2-BD59-A6C34878D82A}">
                    <a16:rowId xmlns:a16="http://schemas.microsoft.com/office/drawing/2014/main" val="10011"/>
                  </a:ext>
                </a:extLst>
              </a:tr>
              <a:tr h="3238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RQ-SEC-SVR-08</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Only server administrator can change DB data of server.</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2"/>
                  </a:ext>
                </a:extLst>
              </a:tr>
              <a:tr h="3238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RQ-SEC-SVR-09</a:t>
                      </a:r>
                      <a:endParaRPr sz="1000" u="none" strike="noStrike" cap="none">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The server must not be hang or crash due to an external </a:t>
                      </a:r>
                      <a:r>
                        <a:rPr lang="en-US" sz="1000" u="none" strike="noStrike" cap="none" dirty="0" err="1">
                          <a:sym typeface="Arial"/>
                        </a:rPr>
                        <a:t>DoS</a:t>
                      </a:r>
                      <a:r>
                        <a:rPr lang="en-US" sz="1000" u="none" strike="noStrike" cap="none" dirty="0">
                          <a:sym typeface="Arial"/>
                        </a:rPr>
                        <a:t> attack.</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RSK-14</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3"/>
                  </a:ext>
                </a:extLst>
              </a:tr>
              <a:tr h="3238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RQ-SEC-CLI-01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In learning mode, the client receives and transmits the number of images to be collected along with the user name.</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RSK-01</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RSK-11</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4"/>
                  </a:ext>
                </a:extLst>
              </a:tr>
              <a:tr h="3238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RQ-SEC-CLI-02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client should provide a UI to register the user ID/PW with the server.</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RSK-03</a:t>
                      </a:r>
                      <a:endParaRPr sz="14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RSK-06</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5"/>
                  </a:ext>
                </a:extLst>
              </a:tr>
              <a:tr h="3238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RQ-SEC-CLI-03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client must provide a UI to login to the server.</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RSK-12</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1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2"/>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8. Quality Attributes Scenarios</a:t>
            </a:r>
            <a:endParaRPr sz="2000" b="1" i="0" u="none" strike="noStrike" cap="none" dirty="0">
              <a:solidFill>
                <a:srgbClr val="000000"/>
              </a:solidFill>
              <a:latin typeface="Arial"/>
              <a:ea typeface="Arial"/>
              <a:cs typeface="Arial"/>
              <a:sym typeface="Arial"/>
            </a:endParaRPr>
          </a:p>
        </p:txBody>
      </p:sp>
      <p:sp>
        <p:nvSpPr>
          <p:cNvPr id="33" name="Google Shape;33;p2"/>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34" name="Google Shape;34;p2"/>
          <p:cNvSpPr txBox="1"/>
          <p:nvPr/>
        </p:nvSpPr>
        <p:spPr>
          <a:xfrm>
            <a:off x="102164" y="652765"/>
            <a:ext cx="9675372"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Security-related quality attribute</a:t>
            </a:r>
            <a:r>
              <a:rPr lang="en-US" sz="1600" dirty="0"/>
              <a:t> scenarios</a:t>
            </a:r>
            <a:endParaRPr sz="1600" b="0" i="0" u="none" strike="noStrike" cap="none" dirty="0">
              <a:solidFill>
                <a:srgbClr val="000000"/>
              </a:solidFill>
              <a:latin typeface="Arial"/>
              <a:ea typeface="Arial"/>
              <a:cs typeface="Arial"/>
              <a:sym typeface="Arial"/>
            </a:endParaRPr>
          </a:p>
        </p:txBody>
      </p:sp>
      <p:graphicFrame>
        <p:nvGraphicFramePr>
          <p:cNvPr id="35" name="Google Shape;35;p2"/>
          <p:cNvGraphicFramePr/>
          <p:nvPr>
            <p:extLst>
              <p:ext uri="{D42A27DB-BD31-4B8C-83A1-F6EECF244321}">
                <p14:modId xmlns:p14="http://schemas.microsoft.com/office/powerpoint/2010/main" val="277756568"/>
              </p:ext>
            </p:extLst>
          </p:nvPr>
        </p:nvGraphicFramePr>
        <p:xfrm>
          <a:off x="339392" y="1052716"/>
          <a:ext cx="9200925" cy="4631525"/>
        </p:xfrm>
        <a:graphic>
          <a:graphicData uri="http://schemas.openxmlformats.org/drawingml/2006/table">
            <a:tbl>
              <a:tblPr firstRow="1" bandRow="1">
                <a:tableStyleId>{9043ED33-79EA-4A2D-99CA-7083DB51D2CF}</a:tableStyleId>
              </a:tblPr>
              <a:tblGrid>
                <a:gridCol w="752665">
                  <a:extLst>
                    <a:ext uri="{9D8B030D-6E8A-4147-A177-3AD203B41FA5}">
                      <a16:colId xmlns:a16="http://schemas.microsoft.com/office/drawing/2014/main" val="20000"/>
                    </a:ext>
                  </a:extLst>
                </a:gridCol>
                <a:gridCol w="1202529">
                  <a:extLst>
                    <a:ext uri="{9D8B030D-6E8A-4147-A177-3AD203B41FA5}">
                      <a16:colId xmlns:a16="http://schemas.microsoft.com/office/drawing/2014/main" val="20001"/>
                    </a:ext>
                  </a:extLst>
                </a:gridCol>
                <a:gridCol w="1202529">
                  <a:extLst>
                    <a:ext uri="{9D8B030D-6E8A-4147-A177-3AD203B41FA5}">
                      <a16:colId xmlns:a16="http://schemas.microsoft.com/office/drawing/2014/main" val="20002"/>
                    </a:ext>
                  </a:extLst>
                </a:gridCol>
                <a:gridCol w="4494190">
                  <a:extLst>
                    <a:ext uri="{9D8B030D-6E8A-4147-A177-3AD203B41FA5}">
                      <a16:colId xmlns:a16="http://schemas.microsoft.com/office/drawing/2014/main" val="20003"/>
                    </a:ext>
                  </a:extLst>
                </a:gridCol>
                <a:gridCol w="1549012">
                  <a:extLst>
                    <a:ext uri="{9D8B030D-6E8A-4147-A177-3AD203B41FA5}">
                      <a16:colId xmlns:a16="http://schemas.microsoft.com/office/drawing/2014/main" val="20004"/>
                    </a:ext>
                  </a:extLst>
                </a:gridCol>
              </a:tblGrid>
              <a:tr h="226700">
                <a:tc>
                  <a:txBody>
                    <a:bodyPr/>
                    <a:lstStyle/>
                    <a:p>
                      <a:pPr marL="0" marR="0" lvl="0" indent="0" algn="ctr" rtl="0">
                        <a:lnSpc>
                          <a:spcPct val="100000"/>
                        </a:lnSpc>
                        <a:spcBef>
                          <a:spcPts val="0"/>
                        </a:spcBef>
                        <a:spcAft>
                          <a:spcPts val="0"/>
                        </a:spcAft>
                        <a:buClr>
                          <a:srgbClr val="000000"/>
                        </a:buClr>
                        <a:buSzPts val="1200"/>
                        <a:buFont typeface="Arial"/>
                        <a:buNone/>
                      </a:pPr>
                      <a:r>
                        <a:rPr lang="en-US" sz="1100" u="none" strike="noStrike" cap="none" dirty="0">
                          <a:sym typeface="Arial"/>
                        </a:rPr>
                        <a:t>QA</a:t>
                      </a:r>
                      <a:r>
                        <a:rPr lang="en-US" sz="1100" u="none" strike="noStrike" cap="none" baseline="0" dirty="0">
                          <a:sym typeface="Arial"/>
                        </a:rPr>
                        <a:t> ID</a:t>
                      </a:r>
                      <a:endParaRPr sz="1100" b="1" i="0" u="none" strike="noStrike" cap="none" dirty="0">
                        <a:solidFill>
                          <a:srgbClr val="000000"/>
                        </a:solidFill>
                        <a:latin typeface="Arial"/>
                        <a:ea typeface="Arial"/>
                        <a:cs typeface="Arial"/>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100" dirty="0"/>
                        <a:t>Category</a:t>
                      </a:r>
                      <a:endParaRPr sz="1100" dirty="0"/>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100" dirty="0"/>
                        <a:t>QA Six parts</a:t>
                      </a:r>
                      <a:endParaRPr sz="1100" dirty="0"/>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100" dirty="0"/>
                        <a:t>Description</a:t>
                      </a:r>
                      <a:endParaRPr sz="1100" dirty="0"/>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100" dirty="0"/>
                        <a:t>Related Requirement</a:t>
                      </a:r>
                      <a:endParaRPr sz="1100" dirty="0"/>
                    </a:p>
                  </a:txBody>
                  <a:tcPr marL="9500" marR="9500" marT="9500" marB="0" anchor="ctr"/>
                </a:tc>
                <a:extLst>
                  <a:ext uri="{0D108BD9-81ED-4DB2-BD59-A6C34878D82A}">
                    <a16:rowId xmlns:a16="http://schemas.microsoft.com/office/drawing/2014/main" val="10000"/>
                  </a:ext>
                </a:extLst>
              </a:tr>
              <a:tr h="183500">
                <a:tc rowSpan="6">
                  <a:txBody>
                    <a:bodyPr/>
                    <a:lstStyle/>
                    <a:p>
                      <a:pPr marL="0" marR="0" lvl="0" indent="0" algn="l" rtl="0">
                        <a:lnSpc>
                          <a:spcPct val="100000"/>
                        </a:lnSpc>
                        <a:spcBef>
                          <a:spcPts val="0"/>
                        </a:spcBef>
                        <a:spcAft>
                          <a:spcPts val="0"/>
                        </a:spcAft>
                        <a:buNone/>
                      </a:pPr>
                      <a:r>
                        <a:rPr lang="en-US" sz="1000" dirty="0"/>
                        <a:t>SEC-QA1</a:t>
                      </a:r>
                      <a:endParaRPr sz="1000" dirty="0"/>
                    </a:p>
                    <a:p>
                      <a:pPr marL="0" marR="0" lvl="0" indent="0" algn="l" rtl="0">
                        <a:lnSpc>
                          <a:spcPct val="100000"/>
                        </a:lnSpc>
                        <a:spcBef>
                          <a:spcPts val="0"/>
                        </a:spcBef>
                        <a:spcAft>
                          <a:spcPts val="0"/>
                        </a:spcAft>
                        <a:buNone/>
                      </a:pPr>
                      <a:endParaRPr sz="1000" dirty="0"/>
                    </a:p>
                  </a:txBody>
                  <a:tcPr marL="9500" marR="9500" marT="9500" marB="0" anchor="ctr"/>
                </a:tc>
                <a:tc rowSpan="6">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000" b="1" dirty="0"/>
                        <a:t>Confidentiality</a:t>
                      </a:r>
                    </a:p>
                    <a:p>
                      <a:pPr marL="0" marR="0" lvl="0" indent="0" algn="ctr" rtl="0">
                        <a:lnSpc>
                          <a:spcPct val="100000"/>
                        </a:lnSpc>
                        <a:spcBef>
                          <a:spcPts val="0"/>
                        </a:spcBef>
                        <a:spcAft>
                          <a:spcPts val="0"/>
                        </a:spcAft>
                        <a:buNone/>
                      </a:pPr>
                      <a:endParaRPr sz="1000" b="1" dirty="0"/>
                    </a:p>
                  </a:txBody>
                  <a:tcPr marL="9500" marR="9500" marT="9500" marB="0" anchor="ctr"/>
                </a:tc>
                <a:tc>
                  <a:txBody>
                    <a:bodyPr/>
                    <a:lstStyle/>
                    <a:p>
                      <a:pPr marL="0" marR="0" lvl="0" indent="0" algn="l" rtl="0">
                        <a:lnSpc>
                          <a:spcPct val="100000"/>
                        </a:lnSpc>
                        <a:spcBef>
                          <a:spcPts val="0"/>
                        </a:spcBef>
                        <a:spcAft>
                          <a:spcPts val="0"/>
                        </a:spcAft>
                        <a:buNone/>
                      </a:pPr>
                      <a:r>
                        <a:rPr lang="en-US" sz="1000"/>
                        <a:t>Stimulus </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a:t>Attempt to intercept packets between server and client</a:t>
                      </a:r>
                      <a:endParaRPr sz="1000"/>
                    </a:p>
                  </a:txBody>
                  <a:tcPr marL="9500" marR="9500" marT="9500" marB="0" anchor="ctr"/>
                </a:tc>
                <a:tc rowSpan="6">
                  <a:txBody>
                    <a:bodyPr/>
                    <a:lstStyle/>
                    <a:p>
                      <a:pPr marL="0" lvl="0" indent="0" algn="l" rtl="0">
                        <a:spcBef>
                          <a:spcPts val="0"/>
                        </a:spcBef>
                        <a:spcAft>
                          <a:spcPts val="0"/>
                        </a:spcAft>
                        <a:buNone/>
                      </a:pPr>
                      <a:r>
                        <a:rPr lang="en-US" sz="1000"/>
                        <a:t>RQ-SEC-GEN-01</a:t>
                      </a:r>
                      <a:endParaRPr sz="1000"/>
                    </a:p>
                    <a:p>
                      <a:pPr marL="0" lvl="0" indent="0" algn="l" rtl="0">
                        <a:spcBef>
                          <a:spcPts val="0"/>
                        </a:spcBef>
                        <a:spcAft>
                          <a:spcPts val="0"/>
                        </a:spcAft>
                        <a:buClr>
                          <a:schemeClr val="dk1"/>
                        </a:buClr>
                        <a:buSzPts val="1100"/>
                        <a:buFont typeface="Arial"/>
                        <a:buNone/>
                      </a:pPr>
                      <a:r>
                        <a:rPr lang="en-US" sz="1000"/>
                        <a:t>RQ-SEC-GEN-02</a:t>
                      </a:r>
                      <a:endParaRPr sz="1000"/>
                    </a:p>
                    <a:p>
                      <a:pPr marL="0" lvl="0" indent="0" algn="l" rtl="0">
                        <a:spcBef>
                          <a:spcPts val="0"/>
                        </a:spcBef>
                        <a:spcAft>
                          <a:spcPts val="0"/>
                        </a:spcAft>
                        <a:buClr>
                          <a:schemeClr val="dk1"/>
                        </a:buClr>
                        <a:buSzPts val="1100"/>
                        <a:buFont typeface="Arial"/>
                        <a:buNone/>
                      </a:pPr>
                      <a:r>
                        <a:rPr lang="en-US" sz="1000"/>
                        <a:t>RQ-SEC-GEN-03</a:t>
                      </a:r>
                      <a:endParaRPr sz="1000"/>
                    </a:p>
                    <a:p>
                      <a:pPr marL="0" lvl="0" indent="0" algn="l" rtl="0">
                        <a:spcBef>
                          <a:spcPts val="0"/>
                        </a:spcBef>
                        <a:spcAft>
                          <a:spcPts val="0"/>
                        </a:spcAft>
                        <a:buNone/>
                      </a:pPr>
                      <a:endParaRPr sz="1000"/>
                    </a:p>
                  </a:txBody>
                  <a:tcPr marL="9500" marR="9500" marT="9500" marB="0" anchor="ctr"/>
                </a:tc>
                <a:extLst>
                  <a:ext uri="{0D108BD9-81ED-4DB2-BD59-A6C34878D82A}">
                    <a16:rowId xmlns:a16="http://schemas.microsoft.com/office/drawing/2014/main" val="10001"/>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Source</a:t>
                      </a: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Attacker in the middle </a:t>
                      </a:r>
                      <a:endParaRPr sz="1000"/>
                    </a:p>
                  </a:txBody>
                  <a:tcPr marL="9500" marR="9500" marT="9500" marB="0" anchor="ctr"/>
                </a:tc>
                <a:tc vMerge="1">
                  <a:txBody>
                    <a:bodyPr/>
                    <a:lstStyle/>
                    <a:p>
                      <a:endParaRPr lang="ko-KR"/>
                    </a:p>
                  </a:txBody>
                  <a:tcPr/>
                </a:tc>
                <a:extLst>
                  <a:ext uri="{0D108BD9-81ED-4DB2-BD59-A6C34878D82A}">
                    <a16:rowId xmlns:a16="http://schemas.microsoft.com/office/drawing/2014/main" val="10002"/>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Environment</a:t>
                      </a: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Normal network communication between server &amp; client</a:t>
                      </a:r>
                      <a:endParaRPr sz="1000"/>
                    </a:p>
                  </a:txBody>
                  <a:tcPr marL="9500" marR="9500" marT="9500" marB="0" anchor="ctr"/>
                </a:tc>
                <a:tc vMerge="1">
                  <a:txBody>
                    <a:bodyPr/>
                    <a:lstStyle/>
                    <a:p>
                      <a:endParaRPr lang="ko-KR"/>
                    </a:p>
                  </a:txBody>
                  <a:tcPr/>
                </a:tc>
                <a:extLst>
                  <a:ext uri="{0D108BD9-81ED-4DB2-BD59-A6C34878D82A}">
                    <a16:rowId xmlns:a16="http://schemas.microsoft.com/office/drawing/2014/main" val="10003"/>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Artifact</a:t>
                      </a: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All data include user ID/PW &amp; image data </a:t>
                      </a:r>
                      <a:endParaRPr sz="1000"/>
                    </a:p>
                  </a:txBody>
                  <a:tcPr marL="9500" marR="9500" marT="9500" marB="0" anchor="ctr"/>
                </a:tc>
                <a:tc vMerge="1">
                  <a:txBody>
                    <a:bodyPr/>
                    <a:lstStyle/>
                    <a:p>
                      <a:endParaRPr lang="ko-KR"/>
                    </a:p>
                  </a:txBody>
                  <a:tcPr/>
                </a:tc>
                <a:extLst>
                  <a:ext uri="{0D108BD9-81ED-4DB2-BD59-A6C34878D82A}">
                    <a16:rowId xmlns:a16="http://schemas.microsoft.com/office/drawing/2014/main" val="10004"/>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Response</a:t>
                      </a: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Data encryption</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05"/>
                  </a:ext>
                </a:extLst>
              </a:tr>
              <a:tr h="5290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Response measure</a:t>
                      </a: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dirty="0"/>
                        <a:t>100% encrypted data</a:t>
                      </a:r>
                      <a:endParaRPr sz="1000" dirty="0"/>
                    </a:p>
                    <a:p>
                      <a:pPr marL="0" marR="0" lvl="0" indent="0" algn="l" rtl="0">
                        <a:lnSpc>
                          <a:spcPct val="100000"/>
                        </a:lnSpc>
                        <a:spcBef>
                          <a:spcPts val="0"/>
                        </a:spcBef>
                        <a:spcAft>
                          <a:spcPts val="0"/>
                        </a:spcAft>
                        <a:buNone/>
                      </a:pPr>
                      <a:r>
                        <a:rPr lang="en-US" sz="1000" dirty="0"/>
                        <a:t>When a tester capture the packet and check the contents, he should not be able to guess the contents of the packet at all.</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06"/>
                  </a:ext>
                </a:extLst>
              </a:tr>
              <a:tr h="195325">
                <a:tc rowSpan="6">
                  <a:txBody>
                    <a:bodyPr/>
                    <a:lstStyle/>
                    <a:p>
                      <a:pPr marL="0" marR="0" lvl="0" indent="0" algn="l" rtl="0">
                        <a:lnSpc>
                          <a:spcPct val="100000"/>
                        </a:lnSpc>
                        <a:spcBef>
                          <a:spcPts val="0"/>
                        </a:spcBef>
                        <a:spcAft>
                          <a:spcPts val="0"/>
                        </a:spcAft>
                        <a:buNone/>
                      </a:pPr>
                      <a:r>
                        <a:rPr lang="en-US" sz="1000" dirty="0"/>
                        <a:t>SEC-QA2</a:t>
                      </a:r>
                      <a:endParaRPr sz="1000" dirty="0"/>
                    </a:p>
                  </a:txBody>
                  <a:tcPr marL="9500" marR="9500" marT="9500" marB="0" anchor="ctr"/>
                </a:tc>
                <a:tc rowSpan="6">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000" b="1" dirty="0"/>
                        <a:t>Availability</a:t>
                      </a:r>
                    </a:p>
                    <a:p>
                      <a:pPr marL="0" marR="0" lvl="0" indent="0" algn="ctr" rtl="0">
                        <a:lnSpc>
                          <a:spcPct val="100000"/>
                        </a:lnSpc>
                        <a:spcBef>
                          <a:spcPts val="0"/>
                        </a:spcBef>
                        <a:spcAft>
                          <a:spcPts val="0"/>
                        </a:spcAft>
                        <a:buNone/>
                      </a:pPr>
                      <a:endParaRPr sz="1000" b="1" dirty="0"/>
                    </a:p>
                  </a:txBody>
                  <a:tcPr marL="9500" marR="9500" marT="9500" marB="0" anchor="ctr"/>
                </a:tc>
                <a:tc>
                  <a:txBody>
                    <a:bodyPr/>
                    <a:lstStyle/>
                    <a:p>
                      <a:pPr marL="0" marR="0" lvl="0" indent="0" algn="l" rtl="0">
                        <a:lnSpc>
                          <a:spcPct val="100000"/>
                        </a:lnSpc>
                        <a:spcBef>
                          <a:spcPts val="0"/>
                        </a:spcBef>
                        <a:spcAft>
                          <a:spcPts val="0"/>
                        </a:spcAft>
                        <a:buNone/>
                      </a:pPr>
                      <a:r>
                        <a:rPr lang="en-US" sz="1000"/>
                        <a:t>Stimulus </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Disguise someone’s identity with stolen credentials (ID/PW)</a:t>
                      </a:r>
                      <a:endParaRPr sz="1000" dirty="0"/>
                    </a:p>
                  </a:txBody>
                  <a:tcPr marL="9500" marR="9500" marT="9500" marB="0" anchor="ctr"/>
                </a:tc>
                <a:tc rowSpan="6">
                  <a:txBody>
                    <a:bodyPr/>
                    <a:lstStyle/>
                    <a:p>
                      <a:pPr marL="0" lvl="0" indent="0" algn="l" rtl="0">
                        <a:spcBef>
                          <a:spcPts val="0"/>
                        </a:spcBef>
                        <a:spcAft>
                          <a:spcPts val="0"/>
                        </a:spcAft>
                        <a:buNone/>
                      </a:pPr>
                      <a:r>
                        <a:rPr lang="en-US" sz="1000"/>
                        <a:t>RQ-SEC-SVR-04</a:t>
                      </a:r>
                      <a:endParaRPr sz="1000"/>
                    </a:p>
                    <a:p>
                      <a:pPr marL="0" lvl="0" indent="0" algn="l" rtl="0">
                        <a:spcBef>
                          <a:spcPts val="0"/>
                        </a:spcBef>
                        <a:spcAft>
                          <a:spcPts val="0"/>
                        </a:spcAft>
                        <a:buNone/>
                      </a:pPr>
                      <a:endParaRPr sz="1000">
                        <a:solidFill>
                          <a:schemeClr val="dk1"/>
                        </a:solidFill>
                      </a:endParaRPr>
                    </a:p>
                  </a:txBody>
                  <a:tcPr marL="9500" marR="9500" marT="9500" marB="0" anchor="ctr"/>
                </a:tc>
                <a:extLst>
                  <a:ext uri="{0D108BD9-81ED-4DB2-BD59-A6C34878D82A}">
                    <a16:rowId xmlns:a16="http://schemas.microsoft.com/office/drawing/2014/main" val="10007"/>
                  </a:ext>
                </a:extLst>
              </a:tr>
              <a:tr h="195325">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Source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Attacker disguised as a normal user</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08"/>
                  </a:ext>
                </a:extLst>
              </a:tr>
              <a:tr h="195325">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Environment</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Normal log in operation</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09"/>
                  </a:ext>
                </a:extLst>
              </a:tr>
              <a:tr h="195325">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Artifact</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User data from server</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0"/>
                  </a:ext>
                </a:extLst>
              </a:tr>
              <a:tr h="195325">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Response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2-factor authentication</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1"/>
                  </a:ext>
                </a:extLst>
              </a:tr>
              <a:tr h="5290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Response measure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Reject login attempts in case of 2-factor authentication failure</a:t>
                      </a:r>
                      <a:endParaRPr sz="1000" dirty="0"/>
                    </a:p>
                    <a:p>
                      <a:pPr marL="0" marR="0" lvl="0" indent="0" algn="l" rtl="0">
                        <a:lnSpc>
                          <a:spcPct val="100000"/>
                        </a:lnSpc>
                        <a:spcBef>
                          <a:spcPts val="0"/>
                        </a:spcBef>
                        <a:spcAft>
                          <a:spcPts val="0"/>
                        </a:spcAft>
                        <a:buNone/>
                      </a:pPr>
                      <a:r>
                        <a:rPr lang="en-US" sz="1000" dirty="0"/>
                        <a:t>Even if the password is stolen, the server must be able to verify that the accessor is a user with valid privileges.  2fa authorized users must be 100% </a:t>
                      </a:r>
                      <a:r>
                        <a:rPr lang="en-US" sz="1000" dirty="0" err="1"/>
                        <a:t>loginable</a:t>
                      </a:r>
                      <a:r>
                        <a:rPr lang="en-US" sz="1000" dirty="0"/>
                        <a:t>.</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2"/>
                  </a:ext>
                </a:extLst>
              </a:tr>
              <a:tr h="183500">
                <a:tc rowSpan="6">
                  <a:txBody>
                    <a:bodyPr/>
                    <a:lstStyle/>
                    <a:p>
                      <a:pPr marL="0" lvl="0" indent="0" algn="l" rtl="0">
                        <a:spcBef>
                          <a:spcPts val="0"/>
                        </a:spcBef>
                        <a:spcAft>
                          <a:spcPts val="0"/>
                        </a:spcAft>
                        <a:buNone/>
                      </a:pPr>
                      <a:r>
                        <a:rPr lang="en-US" sz="1000" dirty="0"/>
                        <a:t>SEC-QA3</a:t>
                      </a:r>
                      <a:endParaRPr sz="1000" dirty="0">
                        <a:solidFill>
                          <a:schemeClr val="dk1"/>
                        </a:solidFill>
                      </a:endParaRPr>
                    </a:p>
                  </a:txBody>
                  <a:tcPr marL="9500" marR="9500" marT="9500" marB="0" anchor="ctr"/>
                </a:tc>
                <a:tc rowSpan="6">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000" b="1" dirty="0"/>
                        <a:t>Integrity</a:t>
                      </a:r>
                    </a:p>
                    <a:p>
                      <a:pPr marL="0" lvl="0" indent="0" algn="ctr" rtl="0">
                        <a:spcBef>
                          <a:spcPts val="0"/>
                        </a:spcBef>
                        <a:spcAft>
                          <a:spcPts val="0"/>
                        </a:spcAft>
                        <a:buNone/>
                      </a:pPr>
                      <a:endParaRPr sz="1000" b="1" dirty="0"/>
                    </a:p>
                  </a:txBody>
                  <a:tcPr marL="9500" marR="9500" marT="9500" marB="0" anchor="ctr"/>
                </a:tc>
                <a:tc>
                  <a:txBody>
                    <a:bodyPr/>
                    <a:lstStyle/>
                    <a:p>
                      <a:pPr marL="0" marR="0" lvl="0" indent="0" algn="l" rtl="0">
                        <a:lnSpc>
                          <a:spcPct val="100000"/>
                        </a:lnSpc>
                        <a:spcBef>
                          <a:spcPts val="0"/>
                        </a:spcBef>
                        <a:spcAft>
                          <a:spcPts val="0"/>
                        </a:spcAft>
                        <a:buNone/>
                      </a:pPr>
                      <a:r>
                        <a:rPr lang="en-US" sz="1000"/>
                        <a:t>Stimulus </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Attempt to change DB data of server</a:t>
                      </a:r>
                      <a:endParaRPr sz="1000" dirty="0"/>
                    </a:p>
                  </a:txBody>
                  <a:tcPr marL="9500" marR="9500" marT="9500" marB="0" anchor="ctr"/>
                </a:tc>
                <a:tc rowSpan="6">
                  <a:txBody>
                    <a:bodyPr/>
                    <a:lstStyle/>
                    <a:p>
                      <a:pPr marL="0" lvl="0" indent="0" algn="l" rtl="0">
                        <a:spcBef>
                          <a:spcPts val="0"/>
                        </a:spcBef>
                        <a:spcAft>
                          <a:spcPts val="0"/>
                        </a:spcAft>
                        <a:buNone/>
                      </a:pPr>
                      <a:r>
                        <a:rPr lang="en-US" sz="1000" dirty="0"/>
                        <a:t>RQ-SEC-SVR-05</a:t>
                      </a:r>
                      <a:br>
                        <a:rPr lang="en-US" sz="1000" dirty="0"/>
                      </a:br>
                      <a:r>
                        <a:rPr lang="en-US" sz="1000" dirty="0"/>
                        <a:t>RQ-SEC-SVR-08</a:t>
                      </a:r>
                      <a:endParaRPr sz="1000" dirty="0"/>
                    </a:p>
                    <a:p>
                      <a:pPr marL="0" lvl="0" indent="0" algn="l" rtl="0">
                        <a:spcBef>
                          <a:spcPts val="0"/>
                        </a:spcBef>
                        <a:spcAft>
                          <a:spcPts val="0"/>
                        </a:spcAft>
                        <a:buNone/>
                      </a:pPr>
                      <a:endParaRPr sz="1000" dirty="0">
                        <a:solidFill>
                          <a:schemeClr val="dk1"/>
                        </a:solidFill>
                      </a:endParaRPr>
                    </a:p>
                  </a:txBody>
                  <a:tcPr marL="9500" marR="9500" marT="9500" marB="0" anchor="ctr"/>
                </a:tc>
                <a:extLst>
                  <a:ext uri="{0D108BD9-81ED-4DB2-BD59-A6C34878D82A}">
                    <a16:rowId xmlns:a16="http://schemas.microsoft.com/office/drawing/2014/main" val="10013"/>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Source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General user to gain administrator privileges</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4"/>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Environment</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General user access</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5"/>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Artifact</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All data in DB</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6"/>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Response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Prohibition of escalation of privileges from general user to administrator in the system</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7"/>
                  </a:ext>
                </a:extLst>
              </a:tr>
              <a:tr h="183500">
                <a:tc vMerge="1">
                  <a:txBody>
                    <a:bodyPr/>
                    <a:lstStyle/>
                    <a:p>
                      <a:endParaRPr lang="ko-KR"/>
                    </a:p>
                  </a:txBody>
                  <a:tcPr/>
                </a:tc>
                <a:tc vMerge="1">
                  <a:txBody>
                    <a:bodyPr/>
                    <a:lstStyle/>
                    <a:p>
                      <a:pPr marL="0" marR="0" lvl="0" indent="0" algn="l" rtl="0">
                        <a:lnSpc>
                          <a:spcPct val="100000"/>
                        </a:lnSpc>
                        <a:spcBef>
                          <a:spcPts val="0"/>
                        </a:spcBef>
                        <a:spcAft>
                          <a:spcPts val="0"/>
                        </a:spcAft>
                        <a:buNone/>
                      </a:pPr>
                      <a:endParaRPr sz="1000" dirty="0"/>
                    </a:p>
                  </a:txBody>
                  <a:tcPr marL="9500" marR="9500" marT="9500" marB="0" anchor="ctr"/>
                </a:tc>
                <a:tc>
                  <a:txBody>
                    <a:bodyPr/>
                    <a:lstStyle/>
                    <a:p>
                      <a:pPr marL="0" marR="0" lvl="0" indent="0" algn="l" rtl="0">
                        <a:lnSpc>
                          <a:spcPct val="100000"/>
                        </a:lnSpc>
                        <a:spcBef>
                          <a:spcPts val="0"/>
                        </a:spcBef>
                        <a:spcAft>
                          <a:spcPts val="0"/>
                        </a:spcAft>
                        <a:buNone/>
                      </a:pPr>
                      <a:r>
                        <a:rPr lang="en-US" sz="1000"/>
                        <a:t>Response measure</a:t>
                      </a:r>
                      <a:endParaRPr sz="1000"/>
                    </a:p>
                  </a:txBody>
                  <a:tcPr marL="9500" marR="9500" marT="9500" marB="0" anchor="ctr"/>
                </a:tc>
                <a:tc>
                  <a:txBody>
                    <a:bodyPr/>
                    <a:lstStyle/>
                    <a:p>
                      <a:pPr marL="0" marR="0" lvl="0" indent="0" algn="l" rtl="0">
                        <a:lnSpc>
                          <a:spcPct val="100000"/>
                        </a:lnSpc>
                        <a:spcBef>
                          <a:spcPts val="0"/>
                        </a:spcBef>
                        <a:spcAft>
                          <a:spcPts val="0"/>
                        </a:spcAft>
                        <a:buNone/>
                      </a:pPr>
                      <a:r>
                        <a:rPr lang="en-US" sz="1000" dirty="0"/>
                        <a:t>Re-execution of administrator authentication procedure when accessing user DB</a:t>
                      </a:r>
                      <a:endParaRPr sz="1000" dirty="0"/>
                    </a:p>
                  </a:txBody>
                  <a:tcPr marL="9500" marR="9500" marT="9500" marB="0" anchor="ctr"/>
                </a:tc>
                <a:tc vMerge="1">
                  <a:txBody>
                    <a:bodyPr/>
                    <a:lstStyle/>
                    <a:p>
                      <a:endParaRPr lang="ko-KR"/>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412788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5"/>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9. Secure System Design Architecture</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92" name="Google Shape;192;p55"/>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193" name="Google Shape;193;p55"/>
          <p:cNvSpPr txBox="1"/>
          <p:nvPr/>
        </p:nvSpPr>
        <p:spPr>
          <a:xfrm>
            <a:off x="7702635" y="5500473"/>
            <a:ext cx="167588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dk1"/>
                </a:solidFill>
                <a:latin typeface="Arial" panose="020B0604020202020204" pitchFamily="34" charset="0"/>
                <a:cs typeface="Arial" panose="020B0604020202020204" pitchFamily="34" charset="0"/>
              </a:rPr>
              <a:t>New </a:t>
            </a:r>
            <a:r>
              <a:rPr lang="en-US" sz="1200" b="0" i="0" u="none" strike="noStrike" cap="none">
                <a:solidFill>
                  <a:schemeClr val="dk1"/>
                </a:solidFill>
                <a:latin typeface="Arial" panose="020B0604020202020204" pitchFamily="34" charset="0"/>
                <a:cs typeface="Arial" panose="020B0604020202020204" pitchFamily="34" charset="0"/>
                <a:sym typeface="Arial"/>
              </a:rPr>
              <a:t>Component</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94" name="Google Shape;194;p55"/>
          <p:cNvSpPr/>
          <p:nvPr/>
        </p:nvSpPr>
        <p:spPr>
          <a:xfrm>
            <a:off x="6966857" y="5500473"/>
            <a:ext cx="684076" cy="288032"/>
          </a:xfrm>
          <a:prstGeom prst="rect">
            <a:avLst/>
          </a:prstGeom>
          <a:solidFill>
            <a:srgbClr val="FFC000">
              <a:alpha val="49019"/>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95" name="Google Shape;195;p55"/>
          <p:cNvSpPr/>
          <p:nvPr/>
        </p:nvSpPr>
        <p:spPr>
          <a:xfrm>
            <a:off x="6966857" y="5929221"/>
            <a:ext cx="684076" cy="269479"/>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algn="ctr">
              <a:buSzPts val="1200"/>
            </a:pPr>
            <a:endParaRPr sz="1200">
              <a:solidFill>
                <a:schemeClr val="dk1"/>
              </a:solidFill>
              <a:latin typeface="Arial" panose="020B0604020202020204" pitchFamily="34" charset="0"/>
              <a:cs typeface="Arial" panose="020B0604020202020204" pitchFamily="34" charset="0"/>
            </a:endParaRPr>
          </a:p>
        </p:txBody>
      </p:sp>
      <p:sp>
        <p:nvSpPr>
          <p:cNvPr id="196" name="Google Shape;196;p55"/>
          <p:cNvSpPr txBox="1"/>
          <p:nvPr/>
        </p:nvSpPr>
        <p:spPr>
          <a:xfrm>
            <a:off x="7702635" y="5929221"/>
            <a:ext cx="167588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a:solidFill>
                  <a:schemeClr val="dk1"/>
                </a:solidFill>
                <a:latin typeface="Arial" panose="020B0604020202020204" pitchFamily="34" charset="0"/>
                <a:cs typeface="Arial" panose="020B0604020202020204" pitchFamily="34" charset="0"/>
              </a:rPr>
              <a:t>Modified</a:t>
            </a:r>
            <a:r>
              <a:rPr lang="en-US" sz="1200" b="0" i="0" u="none" strike="noStrike" cap="none" dirty="0">
                <a:solidFill>
                  <a:schemeClr val="dk1"/>
                </a:solidFill>
                <a:latin typeface="Arial" panose="020B0604020202020204" pitchFamily="34" charset="0"/>
                <a:cs typeface="Arial" panose="020B0604020202020204" pitchFamily="34" charset="0"/>
                <a:sym typeface="Arial"/>
              </a:rPr>
              <a:t> Component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7" name="Google Shape;197;p55"/>
          <p:cNvSpPr txBox="1"/>
          <p:nvPr/>
        </p:nvSpPr>
        <p:spPr>
          <a:xfrm>
            <a:off x="5290969" y="5500473"/>
            <a:ext cx="167588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panose="020B0604020202020204" pitchFamily="34" charset="0"/>
                <a:cs typeface="Arial" panose="020B0604020202020204" pitchFamily="34" charset="0"/>
                <a:sym typeface="Arial"/>
              </a:rPr>
              <a:t>Secure channel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199" name="Google Shape;199;p55"/>
          <p:cNvCxnSpPr>
            <a:endCxn id="197" idx="1"/>
          </p:cNvCxnSpPr>
          <p:nvPr/>
        </p:nvCxnSpPr>
        <p:spPr>
          <a:xfrm>
            <a:off x="4890169" y="5638953"/>
            <a:ext cx="400800" cy="0"/>
          </a:xfrm>
          <a:prstGeom prst="straightConnector1">
            <a:avLst/>
          </a:prstGeom>
          <a:noFill/>
          <a:ln w="9525" cap="flat" cmpd="sng">
            <a:solidFill>
              <a:srgbClr val="FF0000"/>
            </a:solidFill>
            <a:prstDash val="solid"/>
            <a:round/>
            <a:headEnd type="none" w="sm" len="sm"/>
            <a:tailEnd type="none" w="sm" len="sm"/>
          </a:ln>
        </p:spPr>
      </p:cxnSp>
      <p:sp>
        <p:nvSpPr>
          <p:cNvPr id="202" name="Google Shape;202;p55"/>
          <p:cNvSpPr/>
          <p:nvPr/>
        </p:nvSpPr>
        <p:spPr>
          <a:xfrm>
            <a:off x="333955" y="1079863"/>
            <a:ext cx="5513295" cy="4058193"/>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panose="020B0604020202020204" pitchFamily="34" charset="0"/>
                <a:cs typeface="Arial" panose="020B0604020202020204" pitchFamily="34" charset="0"/>
                <a:sym typeface="Arial"/>
              </a:rPr>
              <a:t>Jetson Nano</a:t>
            </a:r>
            <a:endParaRPr sz="2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3" name="Google Shape;203;p55"/>
          <p:cNvSpPr/>
          <p:nvPr/>
        </p:nvSpPr>
        <p:spPr>
          <a:xfrm>
            <a:off x="6273954" y="1079863"/>
            <a:ext cx="3253518" cy="4058193"/>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panose="020B0604020202020204" pitchFamily="34" charset="0"/>
                <a:cs typeface="Arial" panose="020B0604020202020204" pitchFamily="34" charset="0"/>
                <a:sym typeface="Arial"/>
              </a:rPr>
              <a:t>Client</a:t>
            </a:r>
            <a:endParaRPr sz="2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5" name="Google Shape;205;p55"/>
          <p:cNvSpPr/>
          <p:nvPr/>
        </p:nvSpPr>
        <p:spPr>
          <a:xfrm>
            <a:off x="510284" y="4180114"/>
            <a:ext cx="1260000" cy="712633"/>
          </a:xfrm>
          <a:prstGeom prst="can">
            <a:avLst>
              <a:gd name="adj" fmla="val 25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DB</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6" name="Google Shape;206;p55"/>
          <p:cNvSpPr/>
          <p:nvPr/>
        </p:nvSpPr>
        <p:spPr>
          <a:xfrm>
            <a:off x="8141681" y="3618244"/>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Display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7" name="Google Shape;207;p55"/>
          <p:cNvSpPr/>
          <p:nvPr/>
        </p:nvSpPr>
        <p:spPr>
          <a:xfrm>
            <a:off x="8141681" y="1725092"/>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Mode Control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8" name="Google Shape;208;p55"/>
          <p:cNvSpPr/>
          <p:nvPr/>
        </p:nvSpPr>
        <p:spPr>
          <a:xfrm>
            <a:off x="3761767" y="2676959"/>
            <a:ext cx="1246868"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Communication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09" name="Google Shape;209;p55"/>
          <p:cNvSpPr/>
          <p:nvPr/>
        </p:nvSpPr>
        <p:spPr>
          <a:xfrm>
            <a:off x="3768426" y="3618437"/>
            <a:ext cx="1240209"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Authentication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0" name="Google Shape;210;p55"/>
          <p:cNvSpPr/>
          <p:nvPr/>
        </p:nvSpPr>
        <p:spPr>
          <a:xfrm>
            <a:off x="2146592" y="267695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Service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1" name="Google Shape;211;p55"/>
          <p:cNvSpPr/>
          <p:nvPr/>
        </p:nvSpPr>
        <p:spPr>
          <a:xfrm>
            <a:off x="510284" y="1720850"/>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Display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2" name="Google Shape;212;p55"/>
          <p:cNvSpPr/>
          <p:nvPr/>
        </p:nvSpPr>
        <p:spPr>
          <a:xfrm>
            <a:off x="510283" y="267287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Face Detection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3" name="Google Shape;213;p55"/>
          <p:cNvSpPr/>
          <p:nvPr/>
        </p:nvSpPr>
        <p:spPr>
          <a:xfrm>
            <a:off x="2146592" y="3618244"/>
            <a:ext cx="1260000"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Data</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4" name="Google Shape;214;p55"/>
          <p:cNvSpPr/>
          <p:nvPr/>
        </p:nvSpPr>
        <p:spPr>
          <a:xfrm>
            <a:off x="3765097" y="1720850"/>
            <a:ext cx="1240208"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Protocol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5" name="Google Shape;215;p55"/>
          <p:cNvSpPr/>
          <p:nvPr/>
        </p:nvSpPr>
        <p:spPr>
          <a:xfrm>
            <a:off x="6487146" y="2676959"/>
            <a:ext cx="1260000"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Communication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6" name="Google Shape;216;p55"/>
          <p:cNvSpPr/>
          <p:nvPr/>
        </p:nvSpPr>
        <p:spPr>
          <a:xfrm>
            <a:off x="6487146" y="1720954"/>
            <a:ext cx="1240208" cy="432000"/>
          </a:xfrm>
          <a:prstGeom prst="rect">
            <a:avLst/>
          </a:prstGeom>
          <a:solidFill>
            <a:srgbClr val="FFC000">
              <a:alpha val="49019"/>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Protocol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7" name="Google Shape;217;p55"/>
          <p:cNvSpPr/>
          <p:nvPr/>
        </p:nvSpPr>
        <p:spPr>
          <a:xfrm>
            <a:off x="6497041" y="3618244"/>
            <a:ext cx="1240209" cy="432000"/>
          </a:xfrm>
          <a:prstGeom prst="rect">
            <a:avLst/>
          </a:prstGeom>
          <a:solidFill>
            <a:srgbClr val="FFC000">
              <a:alpha val="49019"/>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Authentication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218" name="Google Shape;218;p55"/>
          <p:cNvSpPr/>
          <p:nvPr/>
        </p:nvSpPr>
        <p:spPr>
          <a:xfrm>
            <a:off x="2146592" y="4402291"/>
            <a:ext cx="1260000"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Security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220" name="Google Shape;220;p55"/>
          <p:cNvCxnSpPr>
            <a:stCxn id="214" idx="2"/>
            <a:endCxn id="208" idx="0"/>
          </p:cNvCxnSpPr>
          <p:nvPr/>
        </p:nvCxnSpPr>
        <p:spPr>
          <a:xfrm>
            <a:off x="4385201" y="2152850"/>
            <a:ext cx="0" cy="524100"/>
          </a:xfrm>
          <a:prstGeom prst="straightConnector1">
            <a:avLst/>
          </a:prstGeom>
          <a:noFill/>
          <a:ln w="9525" cap="flat" cmpd="sng">
            <a:solidFill>
              <a:schemeClr val="accent2"/>
            </a:solidFill>
            <a:prstDash val="solid"/>
            <a:round/>
            <a:headEnd type="triangle" w="med" len="med"/>
            <a:tailEnd type="triangle" w="med" len="med"/>
          </a:ln>
        </p:spPr>
      </p:cxnSp>
      <p:cxnSp>
        <p:nvCxnSpPr>
          <p:cNvPr id="221" name="Google Shape;221;p55"/>
          <p:cNvCxnSpPr>
            <a:stCxn id="208" idx="2"/>
            <a:endCxn id="209" idx="0"/>
          </p:cNvCxnSpPr>
          <p:nvPr/>
        </p:nvCxnSpPr>
        <p:spPr>
          <a:xfrm>
            <a:off x="4385201" y="3108959"/>
            <a:ext cx="330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222" name="Google Shape;222;p55"/>
          <p:cNvCxnSpPr>
            <a:stCxn id="216" idx="2"/>
            <a:endCxn id="215" idx="0"/>
          </p:cNvCxnSpPr>
          <p:nvPr/>
        </p:nvCxnSpPr>
        <p:spPr>
          <a:xfrm>
            <a:off x="7107250" y="2152954"/>
            <a:ext cx="9900" cy="524100"/>
          </a:xfrm>
          <a:prstGeom prst="straightConnector1">
            <a:avLst/>
          </a:prstGeom>
          <a:noFill/>
          <a:ln w="9525" cap="flat" cmpd="sng">
            <a:solidFill>
              <a:schemeClr val="accent2"/>
            </a:solidFill>
            <a:prstDash val="solid"/>
            <a:round/>
            <a:headEnd type="triangle" w="med" len="med"/>
            <a:tailEnd type="triangle" w="med" len="med"/>
          </a:ln>
        </p:spPr>
      </p:cxnSp>
      <p:cxnSp>
        <p:nvCxnSpPr>
          <p:cNvPr id="223" name="Google Shape;223;p55"/>
          <p:cNvCxnSpPr>
            <a:stCxn id="215" idx="2"/>
            <a:endCxn id="217" idx="0"/>
          </p:cNvCxnSpPr>
          <p:nvPr/>
        </p:nvCxnSpPr>
        <p:spPr>
          <a:xfrm>
            <a:off x="7117146" y="3108959"/>
            <a:ext cx="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224" name="Google Shape;224;p55"/>
          <p:cNvCxnSpPr>
            <a:stCxn id="207" idx="1"/>
            <a:endCxn id="215" idx="3"/>
          </p:cNvCxnSpPr>
          <p:nvPr/>
        </p:nvCxnSpPr>
        <p:spPr>
          <a:xfrm flipH="1">
            <a:off x="7747181" y="1941092"/>
            <a:ext cx="394500" cy="951900"/>
          </a:xfrm>
          <a:prstGeom prst="bentConnector3">
            <a:avLst>
              <a:gd name="adj1" fmla="val 50000"/>
            </a:avLst>
          </a:prstGeom>
          <a:noFill/>
          <a:ln w="9525" cap="flat" cmpd="sng">
            <a:solidFill>
              <a:schemeClr val="accent2"/>
            </a:solidFill>
            <a:prstDash val="solid"/>
            <a:round/>
            <a:headEnd type="triangle" w="med" len="med"/>
            <a:tailEnd type="triangle" w="med" len="med"/>
          </a:ln>
        </p:spPr>
      </p:cxnSp>
      <p:cxnSp>
        <p:nvCxnSpPr>
          <p:cNvPr id="225" name="Google Shape;225;p55"/>
          <p:cNvCxnSpPr>
            <a:stCxn id="206" idx="1"/>
            <a:endCxn id="215" idx="3"/>
          </p:cNvCxnSpPr>
          <p:nvPr/>
        </p:nvCxnSpPr>
        <p:spPr>
          <a:xfrm rot="10800000">
            <a:off x="7747181" y="2892844"/>
            <a:ext cx="394500" cy="941400"/>
          </a:xfrm>
          <a:prstGeom prst="bentConnector3">
            <a:avLst>
              <a:gd name="adj1" fmla="val 50000"/>
            </a:avLst>
          </a:prstGeom>
          <a:noFill/>
          <a:ln w="9525" cap="flat" cmpd="sng">
            <a:solidFill>
              <a:schemeClr val="accent2"/>
            </a:solidFill>
            <a:prstDash val="solid"/>
            <a:round/>
            <a:headEnd type="triangle" w="med" len="med"/>
            <a:tailEnd type="triangle" w="med" len="med"/>
          </a:ln>
        </p:spPr>
      </p:cxnSp>
      <p:cxnSp>
        <p:nvCxnSpPr>
          <p:cNvPr id="226" name="Google Shape;226;p55"/>
          <p:cNvCxnSpPr>
            <a:stCxn id="210" idx="3"/>
            <a:endCxn id="208" idx="1"/>
          </p:cNvCxnSpPr>
          <p:nvPr/>
        </p:nvCxnSpPr>
        <p:spPr>
          <a:xfrm>
            <a:off x="3406592" y="2892959"/>
            <a:ext cx="355200" cy="0"/>
          </a:xfrm>
          <a:prstGeom prst="straightConnector1">
            <a:avLst/>
          </a:prstGeom>
          <a:noFill/>
          <a:ln w="9525" cap="flat" cmpd="sng">
            <a:solidFill>
              <a:schemeClr val="accent2"/>
            </a:solidFill>
            <a:prstDash val="solid"/>
            <a:round/>
            <a:headEnd type="triangle" w="med" len="med"/>
            <a:tailEnd type="triangle" w="med" len="med"/>
          </a:ln>
        </p:spPr>
      </p:cxnSp>
      <p:cxnSp>
        <p:nvCxnSpPr>
          <p:cNvPr id="227" name="Google Shape;227;p55"/>
          <p:cNvCxnSpPr>
            <a:endCxn id="210" idx="2"/>
          </p:cNvCxnSpPr>
          <p:nvPr/>
        </p:nvCxnSpPr>
        <p:spPr>
          <a:xfrm rot="10800000">
            <a:off x="2776592" y="3108959"/>
            <a:ext cx="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228" name="Google Shape;228;p55"/>
          <p:cNvCxnSpPr>
            <a:stCxn id="218" idx="0"/>
            <a:endCxn id="213" idx="2"/>
          </p:cNvCxnSpPr>
          <p:nvPr/>
        </p:nvCxnSpPr>
        <p:spPr>
          <a:xfrm rot="10800000">
            <a:off x="2776592" y="4050391"/>
            <a:ext cx="0" cy="351900"/>
          </a:xfrm>
          <a:prstGeom prst="straightConnector1">
            <a:avLst/>
          </a:prstGeom>
          <a:noFill/>
          <a:ln w="9525" cap="flat" cmpd="sng">
            <a:solidFill>
              <a:schemeClr val="accent2"/>
            </a:solidFill>
            <a:prstDash val="solid"/>
            <a:round/>
            <a:headEnd type="triangle" w="med" len="med"/>
            <a:tailEnd type="triangle" w="med" len="med"/>
          </a:ln>
        </p:spPr>
      </p:cxnSp>
      <p:cxnSp>
        <p:nvCxnSpPr>
          <p:cNvPr id="229" name="Google Shape;229;p55"/>
          <p:cNvCxnSpPr>
            <a:stCxn id="230" idx="3"/>
            <a:endCxn id="218" idx="1"/>
          </p:cNvCxnSpPr>
          <p:nvPr/>
        </p:nvCxnSpPr>
        <p:spPr>
          <a:xfrm rot="10800000" flipH="1">
            <a:off x="1658775" y="4618248"/>
            <a:ext cx="487800" cy="600"/>
          </a:xfrm>
          <a:prstGeom prst="straightConnector1">
            <a:avLst/>
          </a:prstGeom>
          <a:noFill/>
          <a:ln w="9525" cap="flat" cmpd="sng">
            <a:solidFill>
              <a:schemeClr val="accent2"/>
            </a:solidFill>
            <a:prstDash val="solid"/>
            <a:round/>
            <a:headEnd type="triangle" w="med" len="med"/>
            <a:tailEnd type="triangle" w="med" len="med"/>
          </a:ln>
        </p:spPr>
      </p:cxnSp>
      <p:cxnSp>
        <p:nvCxnSpPr>
          <p:cNvPr id="231" name="Google Shape;231;p55"/>
          <p:cNvCxnSpPr>
            <a:stCxn id="210" idx="0"/>
            <a:endCxn id="211" idx="3"/>
          </p:cNvCxnSpPr>
          <p:nvPr/>
        </p:nvCxnSpPr>
        <p:spPr>
          <a:xfrm rot="5400000" flipH="1">
            <a:off x="1903442" y="1803809"/>
            <a:ext cx="740100" cy="1006200"/>
          </a:xfrm>
          <a:prstGeom prst="bentConnector2">
            <a:avLst/>
          </a:prstGeom>
          <a:noFill/>
          <a:ln w="9525" cap="flat" cmpd="sng">
            <a:solidFill>
              <a:schemeClr val="accent2"/>
            </a:solidFill>
            <a:prstDash val="solid"/>
            <a:round/>
            <a:headEnd type="triangle" w="med" len="med"/>
            <a:tailEnd type="triangle" w="med" len="med"/>
          </a:ln>
        </p:spPr>
      </p:cxnSp>
      <p:cxnSp>
        <p:nvCxnSpPr>
          <p:cNvPr id="232" name="Google Shape;232;p55"/>
          <p:cNvCxnSpPr>
            <a:stCxn id="213" idx="1"/>
            <a:endCxn id="205" idx="1"/>
          </p:cNvCxnSpPr>
          <p:nvPr/>
        </p:nvCxnSpPr>
        <p:spPr>
          <a:xfrm flipH="1">
            <a:off x="1140392" y="3834244"/>
            <a:ext cx="1006200" cy="345900"/>
          </a:xfrm>
          <a:prstGeom prst="bentConnector2">
            <a:avLst/>
          </a:prstGeom>
          <a:noFill/>
          <a:ln w="9525" cap="flat" cmpd="sng">
            <a:solidFill>
              <a:schemeClr val="accent2"/>
            </a:solidFill>
            <a:prstDash val="solid"/>
            <a:round/>
            <a:headEnd type="triangle" w="med" len="med"/>
            <a:tailEnd type="triangle" w="med" len="med"/>
          </a:ln>
        </p:spPr>
      </p:cxnSp>
      <p:sp>
        <p:nvSpPr>
          <p:cNvPr id="230" name="Google Shape;230;p55"/>
          <p:cNvSpPr txBox="1"/>
          <p:nvPr/>
        </p:nvSpPr>
        <p:spPr>
          <a:xfrm>
            <a:off x="1205931" y="4495758"/>
            <a:ext cx="452844" cy="24618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SDB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234" name="Google Shape;234;p55"/>
          <p:cNvCxnSpPr>
            <a:stCxn id="212" idx="0"/>
            <a:endCxn id="211" idx="2"/>
          </p:cNvCxnSpPr>
          <p:nvPr/>
        </p:nvCxnSpPr>
        <p:spPr>
          <a:xfrm rot="10800000">
            <a:off x="1140283" y="2152979"/>
            <a:ext cx="0" cy="519900"/>
          </a:xfrm>
          <a:prstGeom prst="straightConnector1">
            <a:avLst/>
          </a:prstGeom>
          <a:noFill/>
          <a:ln w="9525" cap="flat" cmpd="sng">
            <a:solidFill>
              <a:schemeClr val="accent2"/>
            </a:solidFill>
            <a:prstDash val="solid"/>
            <a:round/>
            <a:headEnd type="triangle" w="med" len="med"/>
            <a:tailEnd type="triangle" w="med" len="med"/>
          </a:ln>
        </p:spPr>
      </p:cxnSp>
      <p:cxnSp>
        <p:nvCxnSpPr>
          <p:cNvPr id="235" name="Google Shape;235;p55"/>
          <p:cNvCxnSpPr>
            <a:stCxn id="213" idx="0"/>
            <a:endCxn id="212" idx="2"/>
          </p:cNvCxnSpPr>
          <p:nvPr/>
        </p:nvCxnSpPr>
        <p:spPr>
          <a:xfrm rot="5400000" flipH="1">
            <a:off x="1701842" y="2543494"/>
            <a:ext cx="513300" cy="1636200"/>
          </a:xfrm>
          <a:prstGeom prst="bentConnector3">
            <a:avLst>
              <a:gd name="adj1" fmla="val 50000"/>
            </a:avLst>
          </a:prstGeom>
          <a:noFill/>
          <a:ln w="9525" cap="flat" cmpd="sng">
            <a:solidFill>
              <a:schemeClr val="accent2"/>
            </a:solidFill>
            <a:prstDash val="solid"/>
            <a:round/>
            <a:headEnd type="triangle" w="med" len="med"/>
            <a:tailEnd type="triangle" w="med" len="med"/>
          </a:ln>
        </p:spPr>
      </p:cxnSp>
      <p:sp>
        <p:nvSpPr>
          <p:cNvPr id="236" name="Google Shape;236;p55"/>
          <p:cNvSpPr/>
          <p:nvPr/>
        </p:nvSpPr>
        <p:spPr>
          <a:xfrm>
            <a:off x="8139297" y="267287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User Input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237" name="Google Shape;237;p55"/>
          <p:cNvCxnSpPr>
            <a:stCxn id="215" idx="3"/>
            <a:endCxn id="236" idx="1"/>
          </p:cNvCxnSpPr>
          <p:nvPr/>
        </p:nvCxnSpPr>
        <p:spPr>
          <a:xfrm rot="10800000" flipH="1">
            <a:off x="7747146" y="2888759"/>
            <a:ext cx="392100" cy="4200"/>
          </a:xfrm>
          <a:prstGeom prst="straightConnector1">
            <a:avLst/>
          </a:prstGeom>
          <a:noFill/>
          <a:ln w="9525" cap="flat" cmpd="sng">
            <a:solidFill>
              <a:schemeClr val="accent2"/>
            </a:solidFill>
            <a:prstDash val="solid"/>
            <a:round/>
            <a:headEnd type="triangle" w="med" len="med"/>
            <a:tailEnd type="triangle" w="med" len="med"/>
          </a:ln>
        </p:spPr>
      </p:cxnSp>
      <p:cxnSp>
        <p:nvCxnSpPr>
          <p:cNvPr id="238" name="Google Shape;238;p55"/>
          <p:cNvCxnSpPr>
            <a:stCxn id="213" idx="3"/>
            <a:endCxn id="209" idx="1"/>
          </p:cNvCxnSpPr>
          <p:nvPr/>
        </p:nvCxnSpPr>
        <p:spPr>
          <a:xfrm>
            <a:off x="3406592" y="3834244"/>
            <a:ext cx="361800" cy="300"/>
          </a:xfrm>
          <a:prstGeom prst="straightConnector1">
            <a:avLst/>
          </a:prstGeom>
          <a:noFill/>
          <a:ln w="9525" cap="flat" cmpd="sng">
            <a:solidFill>
              <a:schemeClr val="accent2"/>
            </a:solidFill>
            <a:prstDash val="solid"/>
            <a:round/>
            <a:headEnd type="triangle" w="med" len="med"/>
            <a:tailEnd type="triangle" w="med" len="med"/>
          </a:ln>
        </p:spPr>
      </p:cxnSp>
      <p:sp>
        <p:nvSpPr>
          <p:cNvPr id="50" name="실행 단추: 앞으로 또는 다음 49">
            <a:hlinkClick r:id="rId3" action="ppaction://hlinksldjump" highlightClick="1"/>
          </p:cNvPr>
          <p:cNvSpPr/>
          <p:nvPr/>
        </p:nvSpPr>
        <p:spPr>
          <a:xfrm>
            <a:off x="5024846" y="226748"/>
            <a:ext cx="330926" cy="243840"/>
          </a:xfrm>
          <a:prstGeom prst="actionButtonForwardNext">
            <a:avLst/>
          </a:prstGeom>
          <a:solidFill>
            <a:schemeClr val="accent3">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1" name="Google Shape;219;p55"/>
          <p:cNvCxnSpPr/>
          <p:nvPr/>
        </p:nvCxnSpPr>
        <p:spPr>
          <a:xfrm rot="10800000" flipH="1">
            <a:off x="5594374" y="3020180"/>
            <a:ext cx="900000" cy="1694"/>
          </a:xfrm>
          <a:prstGeom prst="straightConnector1">
            <a:avLst/>
          </a:prstGeom>
          <a:noFill/>
          <a:ln w="9525" cap="flat" cmpd="sng">
            <a:solidFill>
              <a:schemeClr val="accent2"/>
            </a:solidFill>
            <a:prstDash val="solid"/>
            <a:round/>
            <a:headEnd type="triangle" w="med" len="med"/>
            <a:tailEnd type="triangle" w="med" len="med"/>
          </a:ln>
        </p:spPr>
      </p:cxnSp>
      <p:cxnSp>
        <p:nvCxnSpPr>
          <p:cNvPr id="52" name="Google Shape;233;p55"/>
          <p:cNvCxnSpPr/>
          <p:nvPr/>
        </p:nvCxnSpPr>
        <p:spPr>
          <a:xfrm rot="10800000" flipH="1">
            <a:off x="5604528" y="2822722"/>
            <a:ext cx="900000" cy="7564"/>
          </a:xfrm>
          <a:prstGeom prst="straightConnector1">
            <a:avLst/>
          </a:prstGeom>
          <a:noFill/>
          <a:ln w="9525" cap="flat" cmpd="sng">
            <a:solidFill>
              <a:srgbClr val="FF0000"/>
            </a:solidFill>
            <a:prstDash val="solid"/>
            <a:round/>
            <a:headEnd type="triangle" w="med" len="med"/>
            <a:tailEnd type="triangle" w="med" len="med"/>
          </a:ln>
        </p:spPr>
      </p:cxnSp>
      <p:sp>
        <p:nvSpPr>
          <p:cNvPr id="53" name="Google Shape;214;p55">
            <a:extLst>
              <a:ext uri="{FF2B5EF4-FFF2-40B4-BE49-F238E27FC236}">
                <a16:creationId xmlns:a16="http://schemas.microsoft.com/office/drawing/2014/main" id="{DFFA0191-9961-4516-859A-604700977967}"/>
              </a:ext>
            </a:extLst>
          </p:cNvPr>
          <p:cNvSpPr/>
          <p:nvPr/>
        </p:nvSpPr>
        <p:spPr>
          <a:xfrm>
            <a:off x="5348293" y="2345400"/>
            <a:ext cx="258322" cy="1272844"/>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Firewall</a:t>
            </a:r>
            <a:endParaRPr sz="1200" b="0" i="0" u="none" strike="noStrike" cap="none" dirty="0">
              <a:solidFill>
                <a:schemeClr val="dk1"/>
              </a:solidFill>
              <a:latin typeface="Arial"/>
              <a:ea typeface="Arial"/>
              <a:cs typeface="Arial"/>
              <a:sym typeface="Arial"/>
            </a:endParaRPr>
          </a:p>
        </p:txBody>
      </p:sp>
      <p:cxnSp>
        <p:nvCxnSpPr>
          <p:cNvPr id="54" name="Google Shape;233;p55">
            <a:extLst>
              <a:ext uri="{FF2B5EF4-FFF2-40B4-BE49-F238E27FC236}">
                <a16:creationId xmlns:a16="http://schemas.microsoft.com/office/drawing/2014/main" id="{08CF8F02-18B1-4A1B-8B92-8E56F353534D}"/>
              </a:ext>
            </a:extLst>
          </p:cNvPr>
          <p:cNvCxnSpPr/>
          <p:nvPr/>
        </p:nvCxnSpPr>
        <p:spPr>
          <a:xfrm rot="10800000" flipH="1">
            <a:off x="4983250" y="2805141"/>
            <a:ext cx="360000" cy="7564"/>
          </a:xfrm>
          <a:prstGeom prst="straightConnector1">
            <a:avLst/>
          </a:prstGeom>
          <a:noFill/>
          <a:ln w="9525" cap="flat" cmpd="sng">
            <a:solidFill>
              <a:srgbClr val="FF0000"/>
            </a:solidFill>
            <a:prstDash val="solid"/>
            <a:round/>
            <a:headEnd type="triangle" w="med" len="med"/>
            <a:tailEnd type="triangle" w="med" len="med"/>
          </a:ln>
        </p:spPr>
      </p:cxnSp>
      <p:cxnSp>
        <p:nvCxnSpPr>
          <p:cNvPr id="55" name="Google Shape;219;p55">
            <a:extLst>
              <a:ext uri="{FF2B5EF4-FFF2-40B4-BE49-F238E27FC236}">
                <a16:creationId xmlns:a16="http://schemas.microsoft.com/office/drawing/2014/main" id="{FB8D6E94-6508-4EDE-9C03-75702AA75FDE}"/>
              </a:ext>
            </a:extLst>
          </p:cNvPr>
          <p:cNvCxnSpPr/>
          <p:nvPr/>
        </p:nvCxnSpPr>
        <p:spPr>
          <a:xfrm rot="10800000" flipH="1">
            <a:off x="4996539" y="3014977"/>
            <a:ext cx="360000" cy="1694"/>
          </a:xfrm>
          <a:prstGeom prst="straightConnector1">
            <a:avLst/>
          </a:prstGeom>
          <a:noFill/>
          <a:ln w="9525" cap="flat" cmpd="sng">
            <a:solidFill>
              <a:schemeClr val="accent2"/>
            </a:solidFill>
            <a:prstDash val="solid"/>
            <a:round/>
            <a:headEnd type="triangl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10. Security Design for Security Requirement</a:t>
            </a:r>
            <a:endParaRPr sz="2000" b="1" i="0" u="none" strike="noStrike" cap="none" dirty="0">
              <a:solidFill>
                <a:srgbClr val="000000"/>
              </a:solidFill>
              <a:latin typeface="Arial"/>
              <a:ea typeface="Arial"/>
              <a:cs typeface="Arial"/>
              <a:sym typeface="Arial"/>
            </a:endParaRPr>
          </a:p>
        </p:txBody>
      </p:sp>
      <p:sp>
        <p:nvSpPr>
          <p:cNvPr id="432" name="Google Shape;432;p5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Jetson Nano Project</a:t>
            </a:r>
            <a:endParaRPr sz="1800" b="0" i="0" u="none" strike="noStrike" cap="none" dirty="0">
              <a:solidFill>
                <a:srgbClr val="7F7F7F"/>
              </a:solidFill>
              <a:latin typeface="Arial"/>
              <a:ea typeface="Arial"/>
              <a:cs typeface="Arial"/>
              <a:sym typeface="Arial"/>
            </a:endParaRPr>
          </a:p>
        </p:txBody>
      </p:sp>
      <p:graphicFrame>
        <p:nvGraphicFramePr>
          <p:cNvPr id="14" name="Google Shape;433;p59"/>
          <p:cNvGraphicFramePr/>
          <p:nvPr>
            <p:extLst>
              <p:ext uri="{D42A27DB-BD31-4B8C-83A1-F6EECF244321}">
                <p14:modId xmlns:p14="http://schemas.microsoft.com/office/powerpoint/2010/main" val="1616546336"/>
              </p:ext>
            </p:extLst>
          </p:nvPr>
        </p:nvGraphicFramePr>
        <p:xfrm>
          <a:off x="186686" y="671270"/>
          <a:ext cx="9398625" cy="2568967"/>
        </p:xfrm>
        <a:graphic>
          <a:graphicData uri="http://schemas.openxmlformats.org/drawingml/2006/table">
            <a:tbl>
              <a:tblPr firstRow="1" bandRow="1">
                <a:tableStyleId>{9043ED33-79EA-4A2D-99CA-7083DB51D2CF}</a:tableStyleId>
              </a:tblPr>
              <a:tblGrid>
                <a:gridCol w="1589863">
                  <a:extLst>
                    <a:ext uri="{9D8B030D-6E8A-4147-A177-3AD203B41FA5}">
                      <a16:colId xmlns:a16="http://schemas.microsoft.com/office/drawing/2014/main" val="20000"/>
                    </a:ext>
                  </a:extLst>
                </a:gridCol>
                <a:gridCol w="5414364">
                  <a:extLst>
                    <a:ext uri="{9D8B030D-6E8A-4147-A177-3AD203B41FA5}">
                      <a16:colId xmlns:a16="http://schemas.microsoft.com/office/drawing/2014/main" val="20001"/>
                    </a:ext>
                  </a:extLst>
                </a:gridCol>
                <a:gridCol w="2394398">
                  <a:extLst>
                    <a:ext uri="{9D8B030D-6E8A-4147-A177-3AD203B41FA5}">
                      <a16:colId xmlns:a16="http://schemas.microsoft.com/office/drawing/2014/main" val="20002"/>
                    </a:ext>
                  </a:extLst>
                </a:gridCol>
              </a:tblGrid>
              <a:tr h="202270">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 Security</a:t>
                      </a:r>
                      <a:r>
                        <a:rPr lang="ko-KR" altLang="en-US" sz="1200" u="none" strike="noStrike" cap="none" dirty="0">
                          <a:sym typeface="Arial"/>
                        </a:rPr>
                        <a:t> </a:t>
                      </a:r>
                      <a:r>
                        <a:rPr lang="en-US" altLang="ko-KR" sz="1200" u="none" strike="noStrike" cap="none" dirty="0">
                          <a:sym typeface="Arial"/>
                        </a:rPr>
                        <a:t>Design</a:t>
                      </a:r>
                      <a:r>
                        <a:rPr lang="ko-KR" altLang="en-US" sz="1200" u="none" strike="noStrike" cap="none" dirty="0">
                          <a:sym typeface="Arial"/>
                        </a:rPr>
                        <a:t> </a:t>
                      </a:r>
                      <a:r>
                        <a:rPr lang="en-US" altLang="ko-KR" sz="1200" u="none" strike="noStrike" cap="none" dirty="0">
                          <a:sym typeface="Arial"/>
                        </a:rPr>
                        <a:t>ID</a:t>
                      </a:r>
                      <a:endParaRPr sz="1200" u="none" strike="noStrike" cap="none" dirty="0">
                        <a:latin typeface="Arial"/>
                        <a:ea typeface="Arial"/>
                        <a:cs typeface="Arial"/>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Descriptions</a:t>
                      </a:r>
                      <a:endParaRPr sz="1200" u="none" strike="noStrike" cap="none" dirty="0">
                        <a:latin typeface="Arial"/>
                        <a:ea typeface="Arial"/>
                        <a:cs typeface="Arial"/>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Related Requirement ID</a:t>
                      </a:r>
                      <a:endParaRPr sz="1200" u="none" strike="noStrike" cap="none" dirty="0">
                        <a:latin typeface="Arial"/>
                        <a:ea typeface="Arial"/>
                        <a:cs typeface="Arial"/>
                        <a:sym typeface="Arial"/>
                      </a:endParaRPr>
                    </a:p>
                  </a:txBody>
                  <a:tcPr marL="9525" marR="9525" marT="9525" marB="9525"/>
                </a:tc>
                <a:extLst>
                  <a:ext uri="{0D108BD9-81ED-4DB2-BD59-A6C34878D82A}">
                    <a16:rowId xmlns:a16="http://schemas.microsoft.com/office/drawing/2014/main" val="10000"/>
                  </a:ext>
                </a:extLst>
              </a:tr>
              <a:tr h="147847">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SD-01</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Implementation of ‘Secure mode’ using TLS 1.3</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RQ-SEC-GEN-02, RQ-SEC-GEN-03</a:t>
                      </a:r>
                      <a:endParaRPr sz="1100" b="0" i="0" u="none" strike="noStrike" cap="none" dirty="0">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1"/>
                  </a:ext>
                </a:extLst>
              </a:tr>
              <a:tr h="117090">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SD-02</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Implementation of ‘Protocol Manager’ module based on necessary data format</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RQ-SEC-GEN-04</a:t>
                      </a:r>
                      <a:endParaRPr sz="1100" b="0" i="0" u="none" strike="noStrike" cap="none" dirty="0">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2"/>
                  </a:ext>
                </a:extLst>
              </a:tr>
              <a:tr h="254145">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SD-03</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Separation of administrator privilege to manage DB in learning mode</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RQ-SEC-SVR-01, RQ-SEC-SVR-02</a:t>
                      </a:r>
                      <a:endParaRPr sz="18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RQ-SEC-SVR-08</a:t>
                      </a:r>
                      <a:endParaRPr sz="1100" b="0" i="0" u="none" strike="noStrike" cap="none" dirty="0">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3"/>
                  </a:ext>
                </a:extLst>
              </a:tr>
              <a:tr h="134547">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SD-04</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Implemented a limited user operation</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RQ-SEC-SVR-03, RQ-SEC-SVR-08</a:t>
                      </a:r>
                      <a:endParaRPr sz="1100" b="0" i="0" u="none" strike="noStrike" cap="none" dirty="0">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4"/>
                  </a:ext>
                </a:extLst>
              </a:tr>
              <a:tr h="254145">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SD-05</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Implementation of ‘Authentication Manager’ module based on authentication process</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RQ-SEC-SVR-04</a:t>
                      </a:r>
                      <a:endParaRPr sz="1100" b="0" i="0" u="none" strike="noStrike" cap="none" dirty="0">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5"/>
                  </a:ext>
                </a:extLst>
              </a:tr>
              <a:tr h="278065">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SD-06</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Separation of ‘Authentication Manager’ domain to store credential data (user's ID/PW, authority)</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RQ-SEC-SVR-05</a:t>
                      </a:r>
                      <a:endParaRPr sz="1600" u="none" strike="noStrike" cap="none" dirty="0">
                        <a:latin typeface="Arial"/>
                        <a:ea typeface="Arial"/>
                        <a:cs typeface="Arial"/>
                        <a:sym typeface="Arial"/>
                      </a:endParaRPr>
                    </a:p>
                  </a:txBody>
                  <a:tcPr marL="9525" marR="9525" marT="9525" marB="9525"/>
                </a:tc>
                <a:extLst>
                  <a:ext uri="{0D108BD9-81ED-4DB2-BD59-A6C34878D82A}">
                    <a16:rowId xmlns:a16="http://schemas.microsoft.com/office/drawing/2014/main" val="10006"/>
                  </a:ext>
                </a:extLst>
              </a:tr>
              <a:tr h="221770">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sym typeface="Arial"/>
                        </a:rPr>
                        <a:t>SD-07</a:t>
                      </a:r>
                      <a:endParaRPr sz="11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Modification of ‘Communication Manager’ to implement secure mode</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RQ-SEC-SVR-06, RQ-SEC-SVR-07</a:t>
                      </a:r>
                      <a:endParaRPr sz="1800" u="none" strike="noStrike" cap="none" dirty="0"/>
                    </a:p>
                  </a:txBody>
                  <a:tcPr marL="9525" marR="9525" marT="9525" marB="9525"/>
                </a:tc>
                <a:extLst>
                  <a:ext uri="{0D108BD9-81ED-4DB2-BD59-A6C34878D82A}">
                    <a16:rowId xmlns:a16="http://schemas.microsoft.com/office/drawing/2014/main" val="10007"/>
                  </a:ext>
                </a:extLst>
              </a:tr>
              <a:tr h="221770">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sym typeface="Arial"/>
                        </a:rPr>
                        <a:t>SD-08</a:t>
                      </a:r>
                      <a:endParaRPr sz="11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Apply Firewall</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RQ-SEC-SVR-09</a:t>
                      </a:r>
                      <a:endParaRPr sz="1100" u="none" strike="noStrike" cap="none" dirty="0"/>
                    </a:p>
                  </a:txBody>
                  <a:tcPr marL="9525" marR="9525" marT="9525" marB="9525"/>
                </a:tc>
                <a:extLst>
                  <a:ext uri="{0D108BD9-81ED-4DB2-BD59-A6C34878D82A}">
                    <a16:rowId xmlns:a16="http://schemas.microsoft.com/office/drawing/2014/main" val="10008"/>
                  </a:ext>
                </a:extLst>
              </a:tr>
              <a:tr h="254145">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sym typeface="Arial"/>
                        </a:rPr>
                        <a:t>SD-09</a:t>
                      </a:r>
                      <a:endParaRPr sz="11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UI design considering secure mode</a:t>
                      </a:r>
                      <a:endParaRPr sz="1100" b="0" i="0" u="none" strike="noStrike" cap="none" dirty="0">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RQ-SEC-CLI-01, RQ-SEC-CLI-02</a:t>
                      </a:r>
                      <a:endParaRPr sz="18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100" u="none" strike="noStrike" cap="none" dirty="0">
                          <a:sym typeface="Arial"/>
                        </a:rPr>
                        <a:t>RQ-SEC-CLI-03</a:t>
                      </a:r>
                      <a:endParaRPr sz="1800" u="none" strike="noStrike" cap="none" dirty="0"/>
                    </a:p>
                  </a:txBody>
                  <a:tcPr marL="9525" marR="9525" marT="9525" marB="9525"/>
                </a:tc>
                <a:extLst>
                  <a:ext uri="{0D108BD9-81ED-4DB2-BD59-A6C34878D82A}">
                    <a16:rowId xmlns:a16="http://schemas.microsoft.com/office/drawing/2014/main" val="10009"/>
                  </a:ext>
                </a:extLst>
              </a:tr>
            </a:tbl>
          </a:graphicData>
        </a:graphic>
      </p:graphicFrame>
      <p:grpSp>
        <p:nvGrpSpPr>
          <p:cNvPr id="15" name="Google Shape;201;p55">
            <a:extLst>
              <a:ext uri="{FF2B5EF4-FFF2-40B4-BE49-F238E27FC236}">
                <a16:creationId xmlns:a16="http://schemas.microsoft.com/office/drawing/2014/main" id="{D1A1FAEA-37BC-4C02-9CAD-4903ECB884B9}"/>
              </a:ext>
            </a:extLst>
          </p:cNvPr>
          <p:cNvGrpSpPr/>
          <p:nvPr/>
        </p:nvGrpSpPr>
        <p:grpSpPr>
          <a:xfrm>
            <a:off x="234503" y="3669624"/>
            <a:ext cx="8194404" cy="2323835"/>
            <a:chOff x="333954" y="1079863"/>
            <a:chExt cx="9193518" cy="4058193"/>
          </a:xfrm>
        </p:grpSpPr>
        <p:sp>
          <p:nvSpPr>
            <p:cNvPr id="16" name="Google Shape;202;p55">
              <a:extLst>
                <a:ext uri="{FF2B5EF4-FFF2-40B4-BE49-F238E27FC236}">
                  <a16:creationId xmlns:a16="http://schemas.microsoft.com/office/drawing/2014/main" id="{AB9FCF41-BF25-43DA-ABD3-51691A34C085}"/>
                </a:ext>
              </a:extLst>
            </p:cNvPr>
            <p:cNvSpPr/>
            <p:nvPr/>
          </p:nvSpPr>
          <p:spPr>
            <a:xfrm>
              <a:off x="333954" y="1079863"/>
              <a:ext cx="5397400" cy="4058193"/>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1200" b="0" i="0" u="none" strike="noStrike" cap="none">
                  <a:solidFill>
                    <a:schemeClr val="dk1"/>
                  </a:solidFill>
                  <a:latin typeface="Arial"/>
                  <a:ea typeface="Arial"/>
                  <a:cs typeface="Arial"/>
                  <a:sym typeface="Arial"/>
                </a:rPr>
                <a:t>Jetson Nano</a:t>
              </a:r>
              <a:endParaRPr sz="1200" b="0" i="0" u="none" strike="noStrike" cap="none">
                <a:solidFill>
                  <a:schemeClr val="dk1"/>
                </a:solidFill>
                <a:latin typeface="Arial"/>
                <a:ea typeface="Arial"/>
                <a:cs typeface="Arial"/>
                <a:sym typeface="Arial"/>
              </a:endParaRPr>
            </a:p>
          </p:txBody>
        </p:sp>
        <p:sp>
          <p:nvSpPr>
            <p:cNvPr id="17" name="Google Shape;203;p55">
              <a:extLst>
                <a:ext uri="{FF2B5EF4-FFF2-40B4-BE49-F238E27FC236}">
                  <a16:creationId xmlns:a16="http://schemas.microsoft.com/office/drawing/2014/main" id="{45BF3F8C-2489-4C7E-9102-5AD9AC2792CE}"/>
                </a:ext>
              </a:extLst>
            </p:cNvPr>
            <p:cNvSpPr/>
            <p:nvPr/>
          </p:nvSpPr>
          <p:spPr>
            <a:xfrm>
              <a:off x="6273954" y="1079863"/>
              <a:ext cx="3253518" cy="4058193"/>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1200" b="0" i="0" u="none" strike="noStrike" cap="none">
                  <a:solidFill>
                    <a:schemeClr val="dk1"/>
                  </a:solidFill>
                  <a:latin typeface="Arial"/>
                  <a:ea typeface="Arial"/>
                  <a:cs typeface="Arial"/>
                  <a:sym typeface="Arial"/>
                </a:rPr>
                <a:t>Client</a:t>
              </a:r>
              <a:endParaRPr sz="1200" b="0" i="0" u="none" strike="noStrike" cap="none">
                <a:solidFill>
                  <a:schemeClr val="dk1"/>
                </a:solidFill>
                <a:latin typeface="Arial"/>
                <a:ea typeface="Arial"/>
                <a:cs typeface="Arial"/>
                <a:sym typeface="Arial"/>
              </a:endParaRPr>
            </a:p>
          </p:txBody>
        </p:sp>
        <p:sp>
          <p:nvSpPr>
            <p:cNvPr id="18" name="Google Shape;205;p55">
              <a:extLst>
                <a:ext uri="{FF2B5EF4-FFF2-40B4-BE49-F238E27FC236}">
                  <a16:creationId xmlns:a16="http://schemas.microsoft.com/office/drawing/2014/main" id="{0DC0649D-A0E3-4933-B7CA-02D0732E2C43}"/>
                </a:ext>
              </a:extLst>
            </p:cNvPr>
            <p:cNvSpPr/>
            <p:nvPr/>
          </p:nvSpPr>
          <p:spPr>
            <a:xfrm>
              <a:off x="510284" y="4180114"/>
              <a:ext cx="1260000" cy="712633"/>
            </a:xfrm>
            <a:prstGeom prst="can">
              <a:avLst>
                <a:gd name="adj" fmla="val 25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b="0" i="0" u="none" strike="noStrike" cap="none">
                  <a:solidFill>
                    <a:schemeClr val="dk1"/>
                  </a:solidFill>
                  <a:latin typeface="Arial"/>
                  <a:ea typeface="Arial"/>
                  <a:cs typeface="Arial"/>
                  <a:sym typeface="Arial"/>
                </a:rPr>
                <a:t>DB</a:t>
              </a:r>
              <a:endParaRPr sz="1000" b="0" i="0" u="none" strike="noStrike" cap="none">
                <a:solidFill>
                  <a:schemeClr val="dk1"/>
                </a:solidFill>
                <a:latin typeface="Arial"/>
                <a:ea typeface="Arial"/>
                <a:cs typeface="Arial"/>
                <a:sym typeface="Arial"/>
              </a:endParaRPr>
            </a:p>
          </p:txBody>
        </p:sp>
        <p:sp>
          <p:nvSpPr>
            <p:cNvPr id="19" name="Google Shape;206;p55">
              <a:extLst>
                <a:ext uri="{FF2B5EF4-FFF2-40B4-BE49-F238E27FC236}">
                  <a16:creationId xmlns:a16="http://schemas.microsoft.com/office/drawing/2014/main" id="{8CD03BDB-B58F-4A36-9FE6-2E7E46A4C022}"/>
                </a:ext>
              </a:extLst>
            </p:cNvPr>
            <p:cNvSpPr/>
            <p:nvPr/>
          </p:nvSpPr>
          <p:spPr>
            <a:xfrm>
              <a:off x="8141681" y="3618244"/>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Display Manager</a:t>
              </a:r>
              <a:endParaRPr sz="900" b="0" i="0" u="none" strike="noStrike" cap="none">
                <a:solidFill>
                  <a:schemeClr val="dk1"/>
                </a:solidFill>
                <a:latin typeface="Arial"/>
                <a:ea typeface="Arial"/>
                <a:cs typeface="Arial"/>
                <a:sym typeface="Arial"/>
              </a:endParaRPr>
            </a:p>
          </p:txBody>
        </p:sp>
        <p:sp>
          <p:nvSpPr>
            <p:cNvPr id="20" name="Google Shape;207;p55">
              <a:extLst>
                <a:ext uri="{FF2B5EF4-FFF2-40B4-BE49-F238E27FC236}">
                  <a16:creationId xmlns:a16="http://schemas.microsoft.com/office/drawing/2014/main" id="{F12A9E36-71AB-42B1-96E7-018EC8A925F9}"/>
                </a:ext>
              </a:extLst>
            </p:cNvPr>
            <p:cNvSpPr/>
            <p:nvPr/>
          </p:nvSpPr>
          <p:spPr>
            <a:xfrm>
              <a:off x="8141681" y="1725092"/>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Mode Control Manager</a:t>
              </a:r>
              <a:endParaRPr sz="900" b="0" i="0" u="none" strike="noStrike" cap="none">
                <a:solidFill>
                  <a:schemeClr val="dk1"/>
                </a:solidFill>
                <a:latin typeface="Arial"/>
                <a:ea typeface="Arial"/>
                <a:cs typeface="Arial"/>
                <a:sym typeface="Arial"/>
              </a:endParaRPr>
            </a:p>
          </p:txBody>
        </p:sp>
        <p:sp>
          <p:nvSpPr>
            <p:cNvPr id="21" name="Google Shape;208;p55">
              <a:extLst>
                <a:ext uri="{FF2B5EF4-FFF2-40B4-BE49-F238E27FC236}">
                  <a16:creationId xmlns:a16="http://schemas.microsoft.com/office/drawing/2014/main" id="{0232D8CE-2274-4E31-A6AD-8AC9E03D3653}"/>
                </a:ext>
              </a:extLst>
            </p:cNvPr>
            <p:cNvSpPr/>
            <p:nvPr/>
          </p:nvSpPr>
          <p:spPr>
            <a:xfrm>
              <a:off x="3761767" y="2676959"/>
              <a:ext cx="1246868"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Communication Manager</a:t>
              </a:r>
              <a:endParaRPr sz="900" b="0" i="0" u="none" strike="noStrike" cap="none">
                <a:solidFill>
                  <a:schemeClr val="dk1"/>
                </a:solidFill>
                <a:latin typeface="Arial"/>
                <a:ea typeface="Arial"/>
                <a:cs typeface="Arial"/>
                <a:sym typeface="Arial"/>
              </a:endParaRPr>
            </a:p>
          </p:txBody>
        </p:sp>
        <p:sp>
          <p:nvSpPr>
            <p:cNvPr id="22" name="Google Shape;209;p55">
              <a:extLst>
                <a:ext uri="{FF2B5EF4-FFF2-40B4-BE49-F238E27FC236}">
                  <a16:creationId xmlns:a16="http://schemas.microsoft.com/office/drawing/2014/main" id="{6825894A-0BE1-4766-8BBF-D4C42B09DCE5}"/>
                </a:ext>
              </a:extLst>
            </p:cNvPr>
            <p:cNvSpPr/>
            <p:nvPr/>
          </p:nvSpPr>
          <p:spPr>
            <a:xfrm>
              <a:off x="3768426" y="3618437"/>
              <a:ext cx="1240209"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Authentication Manager</a:t>
              </a:r>
              <a:endParaRPr sz="900" b="0" i="0" u="none" strike="noStrike" cap="none">
                <a:solidFill>
                  <a:schemeClr val="dk1"/>
                </a:solidFill>
                <a:latin typeface="Arial"/>
                <a:ea typeface="Arial"/>
                <a:cs typeface="Arial"/>
                <a:sym typeface="Arial"/>
              </a:endParaRPr>
            </a:p>
          </p:txBody>
        </p:sp>
        <p:sp>
          <p:nvSpPr>
            <p:cNvPr id="23" name="Google Shape;210;p55">
              <a:extLst>
                <a:ext uri="{FF2B5EF4-FFF2-40B4-BE49-F238E27FC236}">
                  <a16:creationId xmlns:a16="http://schemas.microsoft.com/office/drawing/2014/main" id="{E18059FC-8732-4D4A-9161-E4770266A26B}"/>
                </a:ext>
              </a:extLst>
            </p:cNvPr>
            <p:cNvSpPr/>
            <p:nvPr/>
          </p:nvSpPr>
          <p:spPr>
            <a:xfrm>
              <a:off x="2146592" y="267695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Service Manager</a:t>
              </a:r>
              <a:endParaRPr sz="900" b="0" i="0" u="none" strike="noStrike" cap="none">
                <a:solidFill>
                  <a:schemeClr val="dk1"/>
                </a:solidFill>
                <a:latin typeface="Arial"/>
                <a:ea typeface="Arial"/>
                <a:cs typeface="Arial"/>
                <a:sym typeface="Arial"/>
              </a:endParaRPr>
            </a:p>
          </p:txBody>
        </p:sp>
        <p:sp>
          <p:nvSpPr>
            <p:cNvPr id="24" name="Google Shape;211;p55">
              <a:extLst>
                <a:ext uri="{FF2B5EF4-FFF2-40B4-BE49-F238E27FC236}">
                  <a16:creationId xmlns:a16="http://schemas.microsoft.com/office/drawing/2014/main" id="{65BCDB5B-6F8E-48E7-8C2B-19E0FBFF7D97}"/>
                </a:ext>
              </a:extLst>
            </p:cNvPr>
            <p:cNvSpPr/>
            <p:nvPr/>
          </p:nvSpPr>
          <p:spPr>
            <a:xfrm>
              <a:off x="510284" y="1720850"/>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Display Manager</a:t>
              </a:r>
              <a:endParaRPr sz="900" b="0" i="0" u="none" strike="noStrike" cap="none">
                <a:solidFill>
                  <a:schemeClr val="dk1"/>
                </a:solidFill>
                <a:latin typeface="Arial"/>
                <a:ea typeface="Arial"/>
                <a:cs typeface="Arial"/>
                <a:sym typeface="Arial"/>
              </a:endParaRPr>
            </a:p>
          </p:txBody>
        </p:sp>
        <p:sp>
          <p:nvSpPr>
            <p:cNvPr id="25" name="Google Shape;212;p55">
              <a:extLst>
                <a:ext uri="{FF2B5EF4-FFF2-40B4-BE49-F238E27FC236}">
                  <a16:creationId xmlns:a16="http://schemas.microsoft.com/office/drawing/2014/main" id="{2928F6C4-9457-4256-809D-3FF128F3B83E}"/>
                </a:ext>
              </a:extLst>
            </p:cNvPr>
            <p:cNvSpPr/>
            <p:nvPr/>
          </p:nvSpPr>
          <p:spPr>
            <a:xfrm>
              <a:off x="510283" y="267287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Face Detection Manager</a:t>
              </a:r>
              <a:endParaRPr sz="900" b="0" i="0" u="none" strike="noStrike" cap="none">
                <a:solidFill>
                  <a:schemeClr val="dk1"/>
                </a:solidFill>
                <a:latin typeface="Arial"/>
                <a:ea typeface="Arial"/>
                <a:cs typeface="Arial"/>
                <a:sym typeface="Arial"/>
              </a:endParaRPr>
            </a:p>
          </p:txBody>
        </p:sp>
        <p:sp>
          <p:nvSpPr>
            <p:cNvPr id="26" name="Google Shape;213;p55">
              <a:extLst>
                <a:ext uri="{FF2B5EF4-FFF2-40B4-BE49-F238E27FC236}">
                  <a16:creationId xmlns:a16="http://schemas.microsoft.com/office/drawing/2014/main" id="{D5759F5C-0C67-4FF9-99F6-8FE396EDA938}"/>
                </a:ext>
              </a:extLst>
            </p:cNvPr>
            <p:cNvSpPr/>
            <p:nvPr/>
          </p:nvSpPr>
          <p:spPr>
            <a:xfrm>
              <a:off x="2146592" y="3618244"/>
              <a:ext cx="1260000"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Data</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Manager</a:t>
              </a:r>
              <a:endParaRPr sz="900" b="0" i="0" u="none" strike="noStrike" cap="none">
                <a:solidFill>
                  <a:schemeClr val="dk1"/>
                </a:solidFill>
                <a:latin typeface="Arial"/>
                <a:ea typeface="Arial"/>
                <a:cs typeface="Arial"/>
                <a:sym typeface="Arial"/>
              </a:endParaRPr>
            </a:p>
          </p:txBody>
        </p:sp>
        <p:sp>
          <p:nvSpPr>
            <p:cNvPr id="27" name="Google Shape;214;p55">
              <a:extLst>
                <a:ext uri="{FF2B5EF4-FFF2-40B4-BE49-F238E27FC236}">
                  <a16:creationId xmlns:a16="http://schemas.microsoft.com/office/drawing/2014/main" id="{81C57EC7-B782-4033-8781-6C32743BD347}"/>
                </a:ext>
              </a:extLst>
            </p:cNvPr>
            <p:cNvSpPr/>
            <p:nvPr/>
          </p:nvSpPr>
          <p:spPr>
            <a:xfrm>
              <a:off x="3765097" y="1720850"/>
              <a:ext cx="1240208"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Protocol Manager</a:t>
              </a:r>
              <a:endParaRPr sz="900" b="0" i="0" u="none" strike="noStrike" cap="none">
                <a:solidFill>
                  <a:schemeClr val="dk1"/>
                </a:solidFill>
                <a:latin typeface="Arial"/>
                <a:ea typeface="Arial"/>
                <a:cs typeface="Arial"/>
                <a:sym typeface="Arial"/>
              </a:endParaRPr>
            </a:p>
          </p:txBody>
        </p:sp>
        <p:sp>
          <p:nvSpPr>
            <p:cNvPr id="28" name="Google Shape;215;p55">
              <a:extLst>
                <a:ext uri="{FF2B5EF4-FFF2-40B4-BE49-F238E27FC236}">
                  <a16:creationId xmlns:a16="http://schemas.microsoft.com/office/drawing/2014/main" id="{E57F21B6-6130-49F0-8CE7-66813B87AC76}"/>
                </a:ext>
              </a:extLst>
            </p:cNvPr>
            <p:cNvSpPr/>
            <p:nvPr/>
          </p:nvSpPr>
          <p:spPr>
            <a:xfrm>
              <a:off x="6487146" y="2676959"/>
              <a:ext cx="1260000" cy="432000"/>
            </a:xfrm>
            <a:prstGeom prst="rect">
              <a:avLst/>
            </a:prstGeom>
            <a:gradFill>
              <a:gsLst>
                <a:gs pos="0">
                  <a:srgbClr val="FFC000"/>
                </a:gs>
                <a:gs pos="48000">
                  <a:srgbClr val="FEFEFE"/>
                </a:gs>
                <a:gs pos="100000">
                  <a:schemeClr val="accent3"/>
                </a:gs>
              </a:gsLst>
              <a:lin ang="5400000" scaled="0"/>
            </a:gra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Communication Manager</a:t>
              </a:r>
              <a:endParaRPr sz="900" b="0" i="0" u="none" strike="noStrike" cap="none">
                <a:solidFill>
                  <a:schemeClr val="dk1"/>
                </a:solidFill>
                <a:latin typeface="Arial"/>
                <a:ea typeface="Arial"/>
                <a:cs typeface="Arial"/>
                <a:sym typeface="Arial"/>
              </a:endParaRPr>
            </a:p>
          </p:txBody>
        </p:sp>
        <p:sp>
          <p:nvSpPr>
            <p:cNvPr id="29" name="Google Shape;216;p55">
              <a:extLst>
                <a:ext uri="{FF2B5EF4-FFF2-40B4-BE49-F238E27FC236}">
                  <a16:creationId xmlns:a16="http://schemas.microsoft.com/office/drawing/2014/main" id="{E891D5A4-BCAE-4C91-BF29-9702D50D2E93}"/>
                </a:ext>
              </a:extLst>
            </p:cNvPr>
            <p:cNvSpPr/>
            <p:nvPr/>
          </p:nvSpPr>
          <p:spPr>
            <a:xfrm>
              <a:off x="6487146" y="1720954"/>
              <a:ext cx="1240208" cy="432000"/>
            </a:xfrm>
            <a:prstGeom prst="rect">
              <a:avLst/>
            </a:prstGeom>
            <a:solidFill>
              <a:srgbClr val="FFC000">
                <a:alpha val="49019"/>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Protocol Manager</a:t>
              </a:r>
              <a:endParaRPr sz="900" b="0" i="0" u="none" strike="noStrike" cap="none">
                <a:solidFill>
                  <a:schemeClr val="dk1"/>
                </a:solidFill>
                <a:latin typeface="Arial"/>
                <a:ea typeface="Arial"/>
                <a:cs typeface="Arial"/>
                <a:sym typeface="Arial"/>
              </a:endParaRPr>
            </a:p>
          </p:txBody>
        </p:sp>
        <p:sp>
          <p:nvSpPr>
            <p:cNvPr id="30" name="Google Shape;217;p55">
              <a:extLst>
                <a:ext uri="{FF2B5EF4-FFF2-40B4-BE49-F238E27FC236}">
                  <a16:creationId xmlns:a16="http://schemas.microsoft.com/office/drawing/2014/main" id="{3954D166-141B-4D50-89B6-EB1F3A621B33}"/>
                </a:ext>
              </a:extLst>
            </p:cNvPr>
            <p:cNvSpPr/>
            <p:nvPr/>
          </p:nvSpPr>
          <p:spPr>
            <a:xfrm>
              <a:off x="6497041" y="3618244"/>
              <a:ext cx="1240209" cy="432000"/>
            </a:xfrm>
            <a:prstGeom prst="rect">
              <a:avLst/>
            </a:prstGeom>
            <a:solidFill>
              <a:srgbClr val="FFC000">
                <a:alpha val="49019"/>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Authentication Manager</a:t>
              </a:r>
              <a:endParaRPr sz="900" b="0" i="0" u="none" strike="noStrike" cap="none">
                <a:solidFill>
                  <a:schemeClr val="dk1"/>
                </a:solidFill>
                <a:latin typeface="Arial"/>
                <a:ea typeface="Arial"/>
                <a:cs typeface="Arial"/>
                <a:sym typeface="Arial"/>
              </a:endParaRPr>
            </a:p>
          </p:txBody>
        </p:sp>
        <p:sp>
          <p:nvSpPr>
            <p:cNvPr id="31" name="Google Shape;218;p55">
              <a:extLst>
                <a:ext uri="{FF2B5EF4-FFF2-40B4-BE49-F238E27FC236}">
                  <a16:creationId xmlns:a16="http://schemas.microsoft.com/office/drawing/2014/main" id="{A95D90A7-22DC-4B33-AE2B-B7F1ABE49A63}"/>
                </a:ext>
              </a:extLst>
            </p:cNvPr>
            <p:cNvSpPr/>
            <p:nvPr/>
          </p:nvSpPr>
          <p:spPr>
            <a:xfrm>
              <a:off x="2146592" y="4402291"/>
              <a:ext cx="1260000" cy="432000"/>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Security Manager</a:t>
              </a:r>
              <a:endParaRPr sz="900" b="0" i="0" u="none" strike="noStrike" cap="none">
                <a:solidFill>
                  <a:schemeClr val="dk1"/>
                </a:solidFill>
                <a:latin typeface="Arial"/>
                <a:ea typeface="Arial"/>
                <a:cs typeface="Arial"/>
                <a:sym typeface="Arial"/>
              </a:endParaRPr>
            </a:p>
          </p:txBody>
        </p:sp>
        <p:cxnSp>
          <p:nvCxnSpPr>
            <p:cNvPr id="32" name="Google Shape;219;p55">
              <a:extLst>
                <a:ext uri="{FF2B5EF4-FFF2-40B4-BE49-F238E27FC236}">
                  <a16:creationId xmlns:a16="http://schemas.microsoft.com/office/drawing/2014/main" id="{5B29CD68-247F-4B84-B223-3A69C97849AA}"/>
                </a:ext>
              </a:extLst>
            </p:cNvPr>
            <p:cNvCxnSpPr/>
            <p:nvPr/>
          </p:nvCxnSpPr>
          <p:spPr>
            <a:xfrm rot="10800000" flipH="1">
              <a:off x="5610182" y="3020180"/>
              <a:ext cx="876964" cy="1694"/>
            </a:xfrm>
            <a:prstGeom prst="straightConnector1">
              <a:avLst/>
            </a:prstGeom>
            <a:noFill/>
            <a:ln w="9525" cap="flat" cmpd="sng">
              <a:solidFill>
                <a:schemeClr val="accent2"/>
              </a:solidFill>
              <a:prstDash val="solid"/>
              <a:round/>
              <a:headEnd type="triangle" w="med" len="med"/>
              <a:tailEnd type="triangle" w="med" len="med"/>
            </a:ln>
          </p:spPr>
        </p:cxnSp>
        <p:cxnSp>
          <p:nvCxnSpPr>
            <p:cNvPr id="33" name="Google Shape;220;p55">
              <a:extLst>
                <a:ext uri="{FF2B5EF4-FFF2-40B4-BE49-F238E27FC236}">
                  <a16:creationId xmlns:a16="http://schemas.microsoft.com/office/drawing/2014/main" id="{2B60BBA4-2E1C-48E7-A0E2-26704B519866}"/>
                </a:ext>
              </a:extLst>
            </p:cNvPr>
            <p:cNvCxnSpPr>
              <a:stCxn id="27" idx="2"/>
              <a:endCxn id="21" idx="0"/>
            </p:cNvCxnSpPr>
            <p:nvPr/>
          </p:nvCxnSpPr>
          <p:spPr>
            <a:xfrm>
              <a:off x="4385201" y="2152850"/>
              <a:ext cx="0" cy="524100"/>
            </a:xfrm>
            <a:prstGeom prst="straightConnector1">
              <a:avLst/>
            </a:prstGeom>
            <a:noFill/>
            <a:ln w="9525" cap="flat" cmpd="sng">
              <a:solidFill>
                <a:schemeClr val="accent2"/>
              </a:solidFill>
              <a:prstDash val="solid"/>
              <a:round/>
              <a:headEnd type="triangle" w="med" len="med"/>
              <a:tailEnd type="triangle" w="med" len="med"/>
            </a:ln>
          </p:spPr>
        </p:cxnSp>
        <p:cxnSp>
          <p:nvCxnSpPr>
            <p:cNvPr id="34" name="Google Shape;221;p55">
              <a:extLst>
                <a:ext uri="{FF2B5EF4-FFF2-40B4-BE49-F238E27FC236}">
                  <a16:creationId xmlns:a16="http://schemas.microsoft.com/office/drawing/2014/main" id="{72B181B4-706E-4635-94BE-3645857ED348}"/>
                </a:ext>
              </a:extLst>
            </p:cNvPr>
            <p:cNvCxnSpPr>
              <a:stCxn id="21" idx="2"/>
              <a:endCxn id="22" idx="0"/>
            </p:cNvCxnSpPr>
            <p:nvPr/>
          </p:nvCxnSpPr>
          <p:spPr>
            <a:xfrm>
              <a:off x="4385201" y="3108959"/>
              <a:ext cx="330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35" name="Google Shape;222;p55">
              <a:extLst>
                <a:ext uri="{FF2B5EF4-FFF2-40B4-BE49-F238E27FC236}">
                  <a16:creationId xmlns:a16="http://schemas.microsoft.com/office/drawing/2014/main" id="{47BDD693-AAA3-418F-9226-A53948FA341A}"/>
                </a:ext>
              </a:extLst>
            </p:cNvPr>
            <p:cNvCxnSpPr>
              <a:stCxn id="29" idx="2"/>
              <a:endCxn id="28" idx="0"/>
            </p:cNvCxnSpPr>
            <p:nvPr/>
          </p:nvCxnSpPr>
          <p:spPr>
            <a:xfrm>
              <a:off x="7107250" y="2152954"/>
              <a:ext cx="9900" cy="524100"/>
            </a:xfrm>
            <a:prstGeom prst="straightConnector1">
              <a:avLst/>
            </a:prstGeom>
            <a:noFill/>
            <a:ln w="9525" cap="flat" cmpd="sng">
              <a:solidFill>
                <a:schemeClr val="accent2"/>
              </a:solidFill>
              <a:prstDash val="solid"/>
              <a:round/>
              <a:headEnd type="triangle" w="med" len="med"/>
              <a:tailEnd type="triangle" w="med" len="med"/>
            </a:ln>
          </p:spPr>
        </p:cxnSp>
        <p:cxnSp>
          <p:nvCxnSpPr>
            <p:cNvPr id="36" name="Google Shape;223;p55">
              <a:extLst>
                <a:ext uri="{FF2B5EF4-FFF2-40B4-BE49-F238E27FC236}">
                  <a16:creationId xmlns:a16="http://schemas.microsoft.com/office/drawing/2014/main" id="{038212A9-8E8D-4306-B064-F3C6E7CB29CC}"/>
                </a:ext>
              </a:extLst>
            </p:cNvPr>
            <p:cNvCxnSpPr>
              <a:stCxn id="28" idx="2"/>
              <a:endCxn id="30" idx="0"/>
            </p:cNvCxnSpPr>
            <p:nvPr/>
          </p:nvCxnSpPr>
          <p:spPr>
            <a:xfrm>
              <a:off x="7117146" y="3108959"/>
              <a:ext cx="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37" name="Google Shape;224;p55">
              <a:extLst>
                <a:ext uri="{FF2B5EF4-FFF2-40B4-BE49-F238E27FC236}">
                  <a16:creationId xmlns:a16="http://schemas.microsoft.com/office/drawing/2014/main" id="{70345B9E-3C4F-40AC-9E3B-A6EEEC8D8FAE}"/>
                </a:ext>
              </a:extLst>
            </p:cNvPr>
            <p:cNvCxnSpPr>
              <a:stCxn id="20" idx="1"/>
              <a:endCxn id="28" idx="3"/>
            </p:cNvCxnSpPr>
            <p:nvPr/>
          </p:nvCxnSpPr>
          <p:spPr>
            <a:xfrm flipH="1">
              <a:off x="7747181" y="1941092"/>
              <a:ext cx="394500" cy="951900"/>
            </a:xfrm>
            <a:prstGeom prst="bentConnector3">
              <a:avLst>
                <a:gd name="adj1" fmla="val 50000"/>
              </a:avLst>
            </a:prstGeom>
            <a:noFill/>
            <a:ln w="9525" cap="flat" cmpd="sng">
              <a:solidFill>
                <a:schemeClr val="accent2"/>
              </a:solidFill>
              <a:prstDash val="solid"/>
              <a:round/>
              <a:headEnd type="triangle" w="med" len="med"/>
              <a:tailEnd type="triangle" w="med" len="med"/>
            </a:ln>
          </p:spPr>
        </p:cxnSp>
        <p:cxnSp>
          <p:nvCxnSpPr>
            <p:cNvPr id="38" name="Google Shape;225;p55">
              <a:extLst>
                <a:ext uri="{FF2B5EF4-FFF2-40B4-BE49-F238E27FC236}">
                  <a16:creationId xmlns:a16="http://schemas.microsoft.com/office/drawing/2014/main" id="{3B310B8B-6DC8-4B31-8126-4FFCE6E3FD40}"/>
                </a:ext>
              </a:extLst>
            </p:cNvPr>
            <p:cNvCxnSpPr>
              <a:stCxn id="19" idx="1"/>
              <a:endCxn id="28" idx="3"/>
            </p:cNvCxnSpPr>
            <p:nvPr/>
          </p:nvCxnSpPr>
          <p:spPr>
            <a:xfrm rot="10800000">
              <a:off x="7747181" y="2892844"/>
              <a:ext cx="394500" cy="941400"/>
            </a:xfrm>
            <a:prstGeom prst="bentConnector3">
              <a:avLst>
                <a:gd name="adj1" fmla="val 50000"/>
              </a:avLst>
            </a:prstGeom>
            <a:noFill/>
            <a:ln w="9525" cap="flat" cmpd="sng">
              <a:solidFill>
                <a:schemeClr val="accent2"/>
              </a:solidFill>
              <a:prstDash val="solid"/>
              <a:round/>
              <a:headEnd type="triangle" w="med" len="med"/>
              <a:tailEnd type="triangle" w="med" len="med"/>
            </a:ln>
          </p:spPr>
        </p:cxnSp>
        <p:cxnSp>
          <p:nvCxnSpPr>
            <p:cNvPr id="39" name="Google Shape;226;p55">
              <a:extLst>
                <a:ext uri="{FF2B5EF4-FFF2-40B4-BE49-F238E27FC236}">
                  <a16:creationId xmlns:a16="http://schemas.microsoft.com/office/drawing/2014/main" id="{FDE11C94-48B7-4C24-97B2-B6104ECA89AE}"/>
                </a:ext>
              </a:extLst>
            </p:cNvPr>
            <p:cNvCxnSpPr>
              <a:stCxn id="23" idx="3"/>
              <a:endCxn id="21" idx="1"/>
            </p:cNvCxnSpPr>
            <p:nvPr/>
          </p:nvCxnSpPr>
          <p:spPr>
            <a:xfrm>
              <a:off x="3406592" y="2892959"/>
              <a:ext cx="355200" cy="0"/>
            </a:xfrm>
            <a:prstGeom prst="straightConnector1">
              <a:avLst/>
            </a:prstGeom>
            <a:noFill/>
            <a:ln w="9525" cap="flat" cmpd="sng">
              <a:solidFill>
                <a:schemeClr val="accent2"/>
              </a:solidFill>
              <a:prstDash val="solid"/>
              <a:round/>
              <a:headEnd type="triangle" w="med" len="med"/>
              <a:tailEnd type="triangle" w="med" len="med"/>
            </a:ln>
          </p:spPr>
        </p:cxnSp>
        <p:cxnSp>
          <p:nvCxnSpPr>
            <p:cNvPr id="40" name="Google Shape;227;p55">
              <a:extLst>
                <a:ext uri="{FF2B5EF4-FFF2-40B4-BE49-F238E27FC236}">
                  <a16:creationId xmlns:a16="http://schemas.microsoft.com/office/drawing/2014/main" id="{108136CD-6F45-498C-B236-4433615D8EC3}"/>
                </a:ext>
              </a:extLst>
            </p:cNvPr>
            <p:cNvCxnSpPr>
              <a:endCxn id="23" idx="2"/>
            </p:cNvCxnSpPr>
            <p:nvPr/>
          </p:nvCxnSpPr>
          <p:spPr>
            <a:xfrm rot="10800000">
              <a:off x="2776592" y="3108959"/>
              <a:ext cx="0" cy="509400"/>
            </a:xfrm>
            <a:prstGeom prst="straightConnector1">
              <a:avLst/>
            </a:prstGeom>
            <a:noFill/>
            <a:ln w="9525" cap="flat" cmpd="sng">
              <a:solidFill>
                <a:schemeClr val="accent2"/>
              </a:solidFill>
              <a:prstDash val="solid"/>
              <a:round/>
              <a:headEnd type="triangle" w="med" len="med"/>
              <a:tailEnd type="triangle" w="med" len="med"/>
            </a:ln>
          </p:spPr>
        </p:cxnSp>
        <p:cxnSp>
          <p:nvCxnSpPr>
            <p:cNvPr id="41" name="Google Shape;228;p55">
              <a:extLst>
                <a:ext uri="{FF2B5EF4-FFF2-40B4-BE49-F238E27FC236}">
                  <a16:creationId xmlns:a16="http://schemas.microsoft.com/office/drawing/2014/main" id="{6AC4A98F-9641-4DA3-BD62-F78C331779A1}"/>
                </a:ext>
              </a:extLst>
            </p:cNvPr>
            <p:cNvCxnSpPr>
              <a:stCxn id="31" idx="0"/>
              <a:endCxn id="26" idx="2"/>
            </p:cNvCxnSpPr>
            <p:nvPr/>
          </p:nvCxnSpPr>
          <p:spPr>
            <a:xfrm rot="10800000">
              <a:off x="2776592" y="4050391"/>
              <a:ext cx="0" cy="351900"/>
            </a:xfrm>
            <a:prstGeom prst="straightConnector1">
              <a:avLst/>
            </a:prstGeom>
            <a:noFill/>
            <a:ln w="9525" cap="flat" cmpd="sng">
              <a:solidFill>
                <a:schemeClr val="accent2"/>
              </a:solidFill>
              <a:prstDash val="solid"/>
              <a:round/>
              <a:headEnd type="triangle" w="med" len="med"/>
              <a:tailEnd type="triangle" w="med" len="med"/>
            </a:ln>
          </p:spPr>
        </p:cxnSp>
        <p:cxnSp>
          <p:nvCxnSpPr>
            <p:cNvPr id="42" name="Google Shape;229;p55">
              <a:extLst>
                <a:ext uri="{FF2B5EF4-FFF2-40B4-BE49-F238E27FC236}">
                  <a16:creationId xmlns:a16="http://schemas.microsoft.com/office/drawing/2014/main" id="{9763AEEF-E611-47DB-8F33-9A7178C2CEA7}"/>
                </a:ext>
              </a:extLst>
            </p:cNvPr>
            <p:cNvCxnSpPr>
              <a:stCxn id="46" idx="3"/>
              <a:endCxn id="31" idx="1"/>
            </p:cNvCxnSpPr>
            <p:nvPr/>
          </p:nvCxnSpPr>
          <p:spPr>
            <a:xfrm flipV="1">
              <a:off x="1658775" y="4618291"/>
              <a:ext cx="487817" cy="38676"/>
            </a:xfrm>
            <a:prstGeom prst="straightConnector1">
              <a:avLst/>
            </a:prstGeom>
            <a:noFill/>
            <a:ln w="9525" cap="flat" cmpd="sng">
              <a:solidFill>
                <a:schemeClr val="accent2"/>
              </a:solidFill>
              <a:prstDash val="solid"/>
              <a:round/>
              <a:headEnd type="triangle" w="med" len="med"/>
              <a:tailEnd type="triangle" w="med" len="med"/>
            </a:ln>
          </p:spPr>
        </p:cxnSp>
        <p:cxnSp>
          <p:nvCxnSpPr>
            <p:cNvPr id="43" name="Google Shape;231;p55">
              <a:extLst>
                <a:ext uri="{FF2B5EF4-FFF2-40B4-BE49-F238E27FC236}">
                  <a16:creationId xmlns:a16="http://schemas.microsoft.com/office/drawing/2014/main" id="{D7DDE05B-6F34-408B-AAC3-03351BA2EEA2}"/>
                </a:ext>
              </a:extLst>
            </p:cNvPr>
            <p:cNvCxnSpPr>
              <a:stCxn id="23" idx="0"/>
              <a:endCxn id="24" idx="3"/>
            </p:cNvCxnSpPr>
            <p:nvPr/>
          </p:nvCxnSpPr>
          <p:spPr>
            <a:xfrm rot="5400000" flipH="1">
              <a:off x="1903442" y="1803809"/>
              <a:ext cx="740100" cy="1006200"/>
            </a:xfrm>
            <a:prstGeom prst="bentConnector2">
              <a:avLst/>
            </a:prstGeom>
            <a:noFill/>
            <a:ln w="9525" cap="flat" cmpd="sng">
              <a:solidFill>
                <a:schemeClr val="accent2"/>
              </a:solidFill>
              <a:prstDash val="solid"/>
              <a:round/>
              <a:headEnd type="triangle" w="med" len="med"/>
              <a:tailEnd type="triangle" w="med" len="med"/>
            </a:ln>
          </p:spPr>
        </p:cxnSp>
        <p:cxnSp>
          <p:nvCxnSpPr>
            <p:cNvPr id="44" name="Google Shape;232;p55">
              <a:extLst>
                <a:ext uri="{FF2B5EF4-FFF2-40B4-BE49-F238E27FC236}">
                  <a16:creationId xmlns:a16="http://schemas.microsoft.com/office/drawing/2014/main" id="{5E8A345A-6D8F-4A2E-9BF3-155FCCEE1FCC}"/>
                </a:ext>
              </a:extLst>
            </p:cNvPr>
            <p:cNvCxnSpPr>
              <a:stCxn id="26" idx="1"/>
              <a:endCxn id="18" idx="1"/>
            </p:cNvCxnSpPr>
            <p:nvPr/>
          </p:nvCxnSpPr>
          <p:spPr>
            <a:xfrm flipH="1">
              <a:off x="1140392" y="3834244"/>
              <a:ext cx="1006200" cy="345900"/>
            </a:xfrm>
            <a:prstGeom prst="bentConnector2">
              <a:avLst/>
            </a:prstGeom>
            <a:noFill/>
            <a:ln w="9525" cap="flat" cmpd="sng">
              <a:solidFill>
                <a:schemeClr val="accent2"/>
              </a:solidFill>
              <a:prstDash val="solid"/>
              <a:round/>
              <a:headEnd type="triangle" w="med" len="med"/>
              <a:tailEnd type="triangle" w="med" len="med"/>
            </a:ln>
          </p:spPr>
        </p:cxnSp>
        <p:cxnSp>
          <p:nvCxnSpPr>
            <p:cNvPr id="45" name="Google Shape;233;p55">
              <a:extLst>
                <a:ext uri="{FF2B5EF4-FFF2-40B4-BE49-F238E27FC236}">
                  <a16:creationId xmlns:a16="http://schemas.microsoft.com/office/drawing/2014/main" id="{D6ED64B9-AC16-4C69-A3DE-97F714891DE3}"/>
                </a:ext>
              </a:extLst>
            </p:cNvPr>
            <p:cNvCxnSpPr/>
            <p:nvPr/>
          </p:nvCxnSpPr>
          <p:spPr>
            <a:xfrm rot="10800000" flipH="1">
              <a:off x="5620076" y="2822722"/>
              <a:ext cx="876964" cy="7564"/>
            </a:xfrm>
            <a:prstGeom prst="straightConnector1">
              <a:avLst/>
            </a:prstGeom>
            <a:noFill/>
            <a:ln w="9525" cap="flat" cmpd="sng">
              <a:solidFill>
                <a:srgbClr val="FF0000"/>
              </a:solidFill>
              <a:prstDash val="solid"/>
              <a:round/>
              <a:headEnd type="triangle" w="med" len="med"/>
              <a:tailEnd type="triangle" w="med" len="med"/>
            </a:ln>
          </p:spPr>
        </p:cxnSp>
        <p:sp>
          <p:nvSpPr>
            <p:cNvPr id="46" name="Google Shape;230;p55">
              <a:extLst>
                <a:ext uri="{FF2B5EF4-FFF2-40B4-BE49-F238E27FC236}">
                  <a16:creationId xmlns:a16="http://schemas.microsoft.com/office/drawing/2014/main" id="{CDD24F89-CA48-4709-825A-6F784DFCC0B7}"/>
                </a:ext>
              </a:extLst>
            </p:cNvPr>
            <p:cNvSpPr txBox="1"/>
            <p:nvPr/>
          </p:nvSpPr>
          <p:spPr>
            <a:xfrm>
              <a:off x="1205931" y="4495758"/>
              <a:ext cx="452844" cy="32241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600" b="0" i="0" u="none" strike="noStrike" cap="none">
                  <a:solidFill>
                    <a:srgbClr val="000000"/>
                  </a:solidFill>
                  <a:latin typeface="Arial"/>
                  <a:ea typeface="Arial"/>
                  <a:cs typeface="Arial"/>
                  <a:sym typeface="Arial"/>
                </a:rPr>
                <a:t>SDB</a:t>
              </a:r>
              <a:endParaRPr sz="600" b="0" i="0" u="none" strike="noStrike" cap="none">
                <a:solidFill>
                  <a:srgbClr val="000000"/>
                </a:solidFill>
                <a:latin typeface="Arial"/>
                <a:ea typeface="Arial"/>
                <a:cs typeface="Arial"/>
                <a:sym typeface="Arial"/>
              </a:endParaRPr>
            </a:p>
          </p:txBody>
        </p:sp>
        <p:cxnSp>
          <p:nvCxnSpPr>
            <p:cNvPr id="47" name="Google Shape;234;p55">
              <a:extLst>
                <a:ext uri="{FF2B5EF4-FFF2-40B4-BE49-F238E27FC236}">
                  <a16:creationId xmlns:a16="http://schemas.microsoft.com/office/drawing/2014/main" id="{B7D88D4C-B52B-4E05-948F-F316DD1619D3}"/>
                </a:ext>
              </a:extLst>
            </p:cNvPr>
            <p:cNvCxnSpPr>
              <a:stCxn id="25" idx="0"/>
              <a:endCxn id="24" idx="2"/>
            </p:cNvCxnSpPr>
            <p:nvPr/>
          </p:nvCxnSpPr>
          <p:spPr>
            <a:xfrm rot="10800000">
              <a:off x="1140283" y="2152979"/>
              <a:ext cx="0" cy="519900"/>
            </a:xfrm>
            <a:prstGeom prst="straightConnector1">
              <a:avLst/>
            </a:prstGeom>
            <a:noFill/>
            <a:ln w="9525" cap="flat" cmpd="sng">
              <a:solidFill>
                <a:schemeClr val="accent2"/>
              </a:solidFill>
              <a:prstDash val="solid"/>
              <a:round/>
              <a:headEnd type="triangle" w="med" len="med"/>
              <a:tailEnd type="triangle" w="med" len="med"/>
            </a:ln>
          </p:spPr>
        </p:cxnSp>
        <p:cxnSp>
          <p:nvCxnSpPr>
            <p:cNvPr id="48" name="Google Shape;235;p55">
              <a:extLst>
                <a:ext uri="{FF2B5EF4-FFF2-40B4-BE49-F238E27FC236}">
                  <a16:creationId xmlns:a16="http://schemas.microsoft.com/office/drawing/2014/main" id="{5D4174FB-4D90-4E11-A14A-9F5C85BC7514}"/>
                </a:ext>
              </a:extLst>
            </p:cNvPr>
            <p:cNvCxnSpPr>
              <a:stCxn id="26" idx="0"/>
              <a:endCxn id="25" idx="2"/>
            </p:cNvCxnSpPr>
            <p:nvPr/>
          </p:nvCxnSpPr>
          <p:spPr>
            <a:xfrm rot="5400000" flipH="1">
              <a:off x="1701842" y="2543494"/>
              <a:ext cx="513300" cy="1636200"/>
            </a:xfrm>
            <a:prstGeom prst="bentConnector3">
              <a:avLst>
                <a:gd name="adj1" fmla="val 50000"/>
              </a:avLst>
            </a:prstGeom>
            <a:noFill/>
            <a:ln w="9525" cap="flat" cmpd="sng">
              <a:solidFill>
                <a:schemeClr val="accent2"/>
              </a:solidFill>
              <a:prstDash val="solid"/>
              <a:round/>
              <a:headEnd type="triangle" w="med" len="med"/>
              <a:tailEnd type="triangle" w="med" len="med"/>
            </a:ln>
          </p:spPr>
        </p:cxnSp>
        <p:sp>
          <p:nvSpPr>
            <p:cNvPr id="49" name="Google Shape;236;p55">
              <a:extLst>
                <a:ext uri="{FF2B5EF4-FFF2-40B4-BE49-F238E27FC236}">
                  <a16:creationId xmlns:a16="http://schemas.microsoft.com/office/drawing/2014/main" id="{F0E3BA27-8981-4E51-9063-B589F2AB01AA}"/>
                </a:ext>
              </a:extLst>
            </p:cNvPr>
            <p:cNvSpPr/>
            <p:nvPr/>
          </p:nvSpPr>
          <p:spPr>
            <a:xfrm>
              <a:off x="8139297" y="2672879"/>
              <a:ext cx="1260000" cy="432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a:solidFill>
                    <a:schemeClr val="dk1"/>
                  </a:solidFill>
                  <a:latin typeface="Arial"/>
                  <a:ea typeface="Arial"/>
                  <a:cs typeface="Arial"/>
                  <a:sym typeface="Arial"/>
                </a:rPr>
                <a:t>User Input Manager</a:t>
              </a:r>
              <a:endParaRPr sz="900" b="0" i="0" u="none" strike="noStrike" cap="none">
                <a:solidFill>
                  <a:schemeClr val="dk1"/>
                </a:solidFill>
                <a:latin typeface="Arial"/>
                <a:ea typeface="Arial"/>
                <a:cs typeface="Arial"/>
                <a:sym typeface="Arial"/>
              </a:endParaRPr>
            </a:p>
          </p:txBody>
        </p:sp>
        <p:cxnSp>
          <p:nvCxnSpPr>
            <p:cNvPr id="50" name="Google Shape;237;p55">
              <a:extLst>
                <a:ext uri="{FF2B5EF4-FFF2-40B4-BE49-F238E27FC236}">
                  <a16:creationId xmlns:a16="http://schemas.microsoft.com/office/drawing/2014/main" id="{5CB89BF5-49E0-45F9-8BAF-7B65D8533600}"/>
                </a:ext>
              </a:extLst>
            </p:cNvPr>
            <p:cNvCxnSpPr>
              <a:stCxn id="28" idx="3"/>
              <a:endCxn id="49" idx="1"/>
            </p:cNvCxnSpPr>
            <p:nvPr/>
          </p:nvCxnSpPr>
          <p:spPr>
            <a:xfrm rot="10800000" flipH="1">
              <a:off x="7747146" y="2888759"/>
              <a:ext cx="392100" cy="4200"/>
            </a:xfrm>
            <a:prstGeom prst="straightConnector1">
              <a:avLst/>
            </a:prstGeom>
            <a:noFill/>
            <a:ln w="9525" cap="flat" cmpd="sng">
              <a:solidFill>
                <a:schemeClr val="accent2"/>
              </a:solidFill>
              <a:prstDash val="solid"/>
              <a:round/>
              <a:headEnd type="triangle" w="med" len="med"/>
              <a:tailEnd type="triangle" w="med" len="med"/>
            </a:ln>
          </p:spPr>
        </p:cxnSp>
        <p:cxnSp>
          <p:nvCxnSpPr>
            <p:cNvPr id="51" name="Google Shape;238;p55">
              <a:extLst>
                <a:ext uri="{FF2B5EF4-FFF2-40B4-BE49-F238E27FC236}">
                  <a16:creationId xmlns:a16="http://schemas.microsoft.com/office/drawing/2014/main" id="{5C237F56-7B2D-4E2F-90F2-93BB06E67A11}"/>
                </a:ext>
              </a:extLst>
            </p:cNvPr>
            <p:cNvCxnSpPr>
              <a:stCxn id="26" idx="3"/>
              <a:endCxn id="22" idx="1"/>
            </p:cNvCxnSpPr>
            <p:nvPr/>
          </p:nvCxnSpPr>
          <p:spPr>
            <a:xfrm>
              <a:off x="3406592" y="3834244"/>
              <a:ext cx="361800" cy="300"/>
            </a:xfrm>
            <a:prstGeom prst="straightConnector1">
              <a:avLst/>
            </a:prstGeom>
            <a:noFill/>
            <a:ln w="9525" cap="flat" cmpd="sng">
              <a:solidFill>
                <a:schemeClr val="accent2"/>
              </a:solidFill>
              <a:prstDash val="solid"/>
              <a:round/>
              <a:headEnd type="triangle" w="med" len="med"/>
              <a:tailEnd type="triangle" w="med" len="med"/>
            </a:ln>
          </p:spPr>
        </p:cxnSp>
        <p:sp>
          <p:nvSpPr>
            <p:cNvPr id="52" name="Google Shape;214;p55">
              <a:extLst>
                <a:ext uri="{FF2B5EF4-FFF2-40B4-BE49-F238E27FC236}">
                  <a16:creationId xmlns:a16="http://schemas.microsoft.com/office/drawing/2014/main" id="{1F47A3F3-EB5D-416C-8D9F-BB1A54A64B68}"/>
                </a:ext>
              </a:extLst>
            </p:cNvPr>
            <p:cNvSpPr/>
            <p:nvPr/>
          </p:nvSpPr>
          <p:spPr>
            <a:xfrm>
              <a:off x="5370400" y="2345400"/>
              <a:ext cx="251710" cy="1272844"/>
            </a:xfrm>
            <a:prstGeom prst="rect">
              <a:avLst/>
            </a:prstGeom>
            <a:solidFill>
              <a:srgbClr val="FFC000">
                <a:alpha val="49411"/>
              </a:srgbClr>
            </a:solidFill>
            <a:ln w="28575" cap="flat" cmpd="sng">
              <a:solidFill>
                <a:srgbClr val="7F7F7F"/>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0" i="0" u="none" strike="noStrike" cap="none" dirty="0">
                  <a:solidFill>
                    <a:schemeClr val="dk1"/>
                  </a:solidFill>
                  <a:latin typeface="Arial"/>
                  <a:ea typeface="Arial"/>
                  <a:cs typeface="Arial"/>
                  <a:sym typeface="Arial"/>
                </a:rPr>
                <a:t>Firewall</a:t>
              </a:r>
              <a:endParaRPr sz="900" b="0" i="0" u="none" strike="noStrike" cap="none" dirty="0">
                <a:solidFill>
                  <a:schemeClr val="dk1"/>
                </a:solidFill>
                <a:latin typeface="Arial"/>
                <a:ea typeface="Arial"/>
                <a:cs typeface="Arial"/>
                <a:sym typeface="Arial"/>
              </a:endParaRPr>
            </a:p>
          </p:txBody>
        </p:sp>
        <p:cxnSp>
          <p:nvCxnSpPr>
            <p:cNvPr id="53" name="Google Shape;233;p55">
              <a:extLst>
                <a:ext uri="{FF2B5EF4-FFF2-40B4-BE49-F238E27FC236}">
                  <a16:creationId xmlns:a16="http://schemas.microsoft.com/office/drawing/2014/main" id="{7EDEE09B-1049-498D-B620-E75C367A02A9}"/>
                </a:ext>
              </a:extLst>
            </p:cNvPr>
            <p:cNvCxnSpPr/>
            <p:nvPr/>
          </p:nvCxnSpPr>
          <p:spPr>
            <a:xfrm rot="10800000" flipH="1">
              <a:off x="5014700" y="2805141"/>
              <a:ext cx="350786" cy="7564"/>
            </a:xfrm>
            <a:prstGeom prst="straightConnector1">
              <a:avLst/>
            </a:prstGeom>
            <a:noFill/>
            <a:ln w="9525" cap="flat" cmpd="sng">
              <a:solidFill>
                <a:srgbClr val="FF0000"/>
              </a:solidFill>
              <a:prstDash val="solid"/>
              <a:round/>
              <a:headEnd type="triangle" w="med" len="med"/>
              <a:tailEnd type="triangle" w="med" len="med"/>
            </a:ln>
          </p:spPr>
        </p:cxnSp>
        <p:cxnSp>
          <p:nvCxnSpPr>
            <p:cNvPr id="54" name="Google Shape;219;p55">
              <a:extLst>
                <a:ext uri="{FF2B5EF4-FFF2-40B4-BE49-F238E27FC236}">
                  <a16:creationId xmlns:a16="http://schemas.microsoft.com/office/drawing/2014/main" id="{382859C8-19FD-4927-9AEB-662529C25329}"/>
                </a:ext>
              </a:extLst>
            </p:cNvPr>
            <p:cNvCxnSpPr/>
            <p:nvPr/>
          </p:nvCxnSpPr>
          <p:spPr>
            <a:xfrm rot="10800000" flipH="1">
              <a:off x="5027649" y="3014977"/>
              <a:ext cx="350786" cy="1694"/>
            </a:xfrm>
            <a:prstGeom prst="straightConnector1">
              <a:avLst/>
            </a:prstGeom>
            <a:noFill/>
            <a:ln w="9525" cap="flat" cmpd="sng">
              <a:solidFill>
                <a:schemeClr val="accent2"/>
              </a:solidFill>
              <a:prstDash val="solid"/>
              <a:round/>
              <a:headEnd type="triangle" w="med" len="med"/>
              <a:tailEnd type="triangle" w="med" len="med"/>
            </a:ln>
          </p:spPr>
        </p:cxnSp>
      </p:grpSp>
      <p:sp>
        <p:nvSpPr>
          <p:cNvPr id="55" name="타원 54">
            <a:extLst>
              <a:ext uri="{FF2B5EF4-FFF2-40B4-BE49-F238E27FC236}">
                <a16:creationId xmlns:a16="http://schemas.microsoft.com/office/drawing/2014/main" id="{D3BF1A94-9942-40EE-9FC7-1FC2D6573A24}"/>
              </a:ext>
            </a:extLst>
          </p:cNvPr>
          <p:cNvSpPr/>
          <p:nvPr/>
        </p:nvSpPr>
        <p:spPr>
          <a:xfrm>
            <a:off x="5103260" y="4422465"/>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SD1</a:t>
            </a:r>
            <a:endParaRPr lang="ko-KR" altLang="en-US" sz="1100" b="1" dirty="0">
              <a:solidFill>
                <a:srgbClr val="C00000"/>
              </a:solidFill>
            </a:endParaRPr>
          </a:p>
        </p:txBody>
      </p:sp>
      <p:sp>
        <p:nvSpPr>
          <p:cNvPr id="56" name="타원 55">
            <a:extLst>
              <a:ext uri="{FF2B5EF4-FFF2-40B4-BE49-F238E27FC236}">
                <a16:creationId xmlns:a16="http://schemas.microsoft.com/office/drawing/2014/main" id="{2176C940-B3F5-4781-A426-FE55D18A29BD}"/>
              </a:ext>
            </a:extLst>
          </p:cNvPr>
          <p:cNvSpPr/>
          <p:nvPr/>
        </p:nvSpPr>
        <p:spPr>
          <a:xfrm>
            <a:off x="8613118" y="5823769"/>
            <a:ext cx="1020234" cy="476071"/>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1">
            <a:spAutoFit/>
          </a:bodyPr>
          <a:lstStyle/>
          <a:p>
            <a:pPr algn="ctr"/>
            <a:r>
              <a:rPr lang="en-US" altLang="ko-KR" sz="1100" b="1" dirty="0">
                <a:solidFill>
                  <a:srgbClr val="C00000"/>
                </a:solidFill>
              </a:rPr>
              <a:t>Security Design ID</a:t>
            </a:r>
            <a:endParaRPr lang="ko-KR" altLang="en-US" sz="1100" b="1" dirty="0">
              <a:solidFill>
                <a:srgbClr val="C00000"/>
              </a:solidFill>
            </a:endParaRPr>
          </a:p>
        </p:txBody>
      </p:sp>
      <p:sp>
        <p:nvSpPr>
          <p:cNvPr id="57" name="타원 56">
            <a:extLst>
              <a:ext uri="{FF2B5EF4-FFF2-40B4-BE49-F238E27FC236}">
                <a16:creationId xmlns:a16="http://schemas.microsoft.com/office/drawing/2014/main" id="{8F2D1BDA-23B8-4349-8984-BE1B4BD4CD68}"/>
              </a:ext>
            </a:extLst>
          </p:cNvPr>
          <p:cNvSpPr/>
          <p:nvPr/>
        </p:nvSpPr>
        <p:spPr>
          <a:xfrm>
            <a:off x="3661301" y="3767593"/>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SD2</a:t>
            </a:r>
            <a:endParaRPr lang="ko-KR" altLang="en-US" sz="1100" b="1" dirty="0">
              <a:solidFill>
                <a:srgbClr val="C00000"/>
              </a:solidFill>
            </a:endParaRPr>
          </a:p>
        </p:txBody>
      </p:sp>
      <p:sp>
        <p:nvSpPr>
          <p:cNvPr id="58" name="타원 57">
            <a:extLst>
              <a:ext uri="{FF2B5EF4-FFF2-40B4-BE49-F238E27FC236}">
                <a16:creationId xmlns:a16="http://schemas.microsoft.com/office/drawing/2014/main" id="{7CE5C7E7-6196-4919-9E26-F786109572D0}"/>
              </a:ext>
            </a:extLst>
          </p:cNvPr>
          <p:cNvSpPr/>
          <p:nvPr/>
        </p:nvSpPr>
        <p:spPr>
          <a:xfrm>
            <a:off x="3950727" y="5345896"/>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SD3</a:t>
            </a:r>
            <a:endParaRPr lang="ko-KR" altLang="en-US" sz="1100" b="1" dirty="0">
              <a:solidFill>
                <a:srgbClr val="C00000"/>
              </a:solidFill>
            </a:endParaRPr>
          </a:p>
        </p:txBody>
      </p:sp>
      <p:sp>
        <p:nvSpPr>
          <p:cNvPr id="59" name="타원 58">
            <a:extLst>
              <a:ext uri="{FF2B5EF4-FFF2-40B4-BE49-F238E27FC236}">
                <a16:creationId xmlns:a16="http://schemas.microsoft.com/office/drawing/2014/main" id="{1413D02F-4376-472C-B5B6-9D3FAE116D98}"/>
              </a:ext>
            </a:extLst>
          </p:cNvPr>
          <p:cNvSpPr/>
          <p:nvPr/>
        </p:nvSpPr>
        <p:spPr>
          <a:xfrm>
            <a:off x="3951333" y="5608823"/>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SD5</a:t>
            </a:r>
            <a:endParaRPr lang="ko-KR" altLang="en-US" sz="1100" b="1" dirty="0">
              <a:solidFill>
                <a:srgbClr val="C00000"/>
              </a:solidFill>
            </a:endParaRPr>
          </a:p>
        </p:txBody>
      </p:sp>
      <p:sp>
        <p:nvSpPr>
          <p:cNvPr id="60" name="타원 59">
            <a:extLst>
              <a:ext uri="{FF2B5EF4-FFF2-40B4-BE49-F238E27FC236}">
                <a16:creationId xmlns:a16="http://schemas.microsoft.com/office/drawing/2014/main" id="{214527EA-3F5E-4A77-AA8B-A562C5B0F6C2}"/>
              </a:ext>
            </a:extLst>
          </p:cNvPr>
          <p:cNvSpPr/>
          <p:nvPr/>
        </p:nvSpPr>
        <p:spPr>
          <a:xfrm>
            <a:off x="2496196" y="4313956"/>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SD4</a:t>
            </a:r>
            <a:endParaRPr lang="ko-KR" altLang="en-US" sz="1100" b="1" dirty="0">
              <a:solidFill>
                <a:srgbClr val="C00000"/>
              </a:solidFill>
            </a:endParaRPr>
          </a:p>
        </p:txBody>
      </p:sp>
      <p:sp>
        <p:nvSpPr>
          <p:cNvPr id="61" name="타원 60">
            <a:extLst>
              <a:ext uri="{FF2B5EF4-FFF2-40B4-BE49-F238E27FC236}">
                <a16:creationId xmlns:a16="http://schemas.microsoft.com/office/drawing/2014/main" id="{BD37F2FA-E8CD-47F0-B041-42281CBBD1D5}"/>
              </a:ext>
            </a:extLst>
          </p:cNvPr>
          <p:cNvSpPr/>
          <p:nvPr/>
        </p:nvSpPr>
        <p:spPr>
          <a:xfrm>
            <a:off x="1487832" y="5394188"/>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SD6</a:t>
            </a:r>
            <a:endParaRPr lang="ko-KR" altLang="en-US" sz="1100" b="1" dirty="0">
              <a:solidFill>
                <a:srgbClr val="C00000"/>
              </a:solidFill>
            </a:endParaRPr>
          </a:p>
        </p:txBody>
      </p:sp>
      <p:sp>
        <p:nvSpPr>
          <p:cNvPr id="62" name="타원 61">
            <a:extLst>
              <a:ext uri="{FF2B5EF4-FFF2-40B4-BE49-F238E27FC236}">
                <a16:creationId xmlns:a16="http://schemas.microsoft.com/office/drawing/2014/main" id="{AFCD2F96-5CAE-4D55-9CC1-0C2A73C51C9D}"/>
              </a:ext>
            </a:extLst>
          </p:cNvPr>
          <p:cNvSpPr/>
          <p:nvPr/>
        </p:nvSpPr>
        <p:spPr>
          <a:xfrm>
            <a:off x="3975556" y="4313956"/>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SD7</a:t>
            </a:r>
            <a:endParaRPr lang="ko-KR" altLang="en-US" sz="1100" b="1" dirty="0">
              <a:solidFill>
                <a:srgbClr val="C00000"/>
              </a:solidFill>
            </a:endParaRPr>
          </a:p>
        </p:txBody>
      </p:sp>
      <p:sp>
        <p:nvSpPr>
          <p:cNvPr id="63" name="타원 62">
            <a:extLst>
              <a:ext uri="{FF2B5EF4-FFF2-40B4-BE49-F238E27FC236}">
                <a16:creationId xmlns:a16="http://schemas.microsoft.com/office/drawing/2014/main" id="{79C1EAE1-FF6A-457D-B34B-58B6205BD145}"/>
              </a:ext>
            </a:extLst>
          </p:cNvPr>
          <p:cNvSpPr/>
          <p:nvPr/>
        </p:nvSpPr>
        <p:spPr>
          <a:xfrm>
            <a:off x="4623866" y="5148397"/>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SD8</a:t>
            </a:r>
            <a:endParaRPr lang="ko-KR" altLang="en-US" sz="1100" b="1" dirty="0">
              <a:solidFill>
                <a:srgbClr val="C00000"/>
              </a:solidFill>
            </a:endParaRPr>
          </a:p>
        </p:txBody>
      </p:sp>
      <p:sp>
        <p:nvSpPr>
          <p:cNvPr id="64" name="타원 63">
            <a:extLst>
              <a:ext uri="{FF2B5EF4-FFF2-40B4-BE49-F238E27FC236}">
                <a16:creationId xmlns:a16="http://schemas.microsoft.com/office/drawing/2014/main" id="{AF6CE26B-897D-48B0-B910-084056A7C677}"/>
              </a:ext>
            </a:extLst>
          </p:cNvPr>
          <p:cNvSpPr/>
          <p:nvPr/>
        </p:nvSpPr>
        <p:spPr>
          <a:xfrm>
            <a:off x="6739240" y="3720814"/>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SD9</a:t>
            </a:r>
            <a:endParaRPr lang="ko-KR" altLang="en-US" sz="1100" b="1" dirty="0">
              <a:solidFill>
                <a:srgbClr val="C00000"/>
              </a:solidFill>
            </a:endParaRPr>
          </a:p>
        </p:txBody>
      </p:sp>
      <p:sp>
        <p:nvSpPr>
          <p:cNvPr id="65" name="타원 64">
            <a:extLst>
              <a:ext uri="{FF2B5EF4-FFF2-40B4-BE49-F238E27FC236}">
                <a16:creationId xmlns:a16="http://schemas.microsoft.com/office/drawing/2014/main" id="{290C5C0B-6FF7-47DE-AA13-1D7BA72EEACD}"/>
              </a:ext>
            </a:extLst>
          </p:cNvPr>
          <p:cNvSpPr/>
          <p:nvPr/>
        </p:nvSpPr>
        <p:spPr>
          <a:xfrm>
            <a:off x="6015911" y="3793527"/>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SD2</a:t>
            </a:r>
            <a:endParaRPr lang="ko-KR" altLang="en-US" sz="1100" b="1" dirty="0">
              <a:solidFill>
                <a:srgbClr val="C00000"/>
              </a:solidFill>
            </a:endParaRPr>
          </a:p>
        </p:txBody>
      </p:sp>
      <p:sp>
        <p:nvSpPr>
          <p:cNvPr id="66" name="타원 65">
            <a:extLst>
              <a:ext uri="{FF2B5EF4-FFF2-40B4-BE49-F238E27FC236}">
                <a16:creationId xmlns:a16="http://schemas.microsoft.com/office/drawing/2014/main" id="{C88302A2-9351-4F02-B76E-00161A78BDBA}"/>
              </a:ext>
            </a:extLst>
          </p:cNvPr>
          <p:cNvSpPr/>
          <p:nvPr/>
        </p:nvSpPr>
        <p:spPr>
          <a:xfrm>
            <a:off x="6377145" y="4370807"/>
            <a:ext cx="479394" cy="238036"/>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spAutoFit/>
          </a:bodyPr>
          <a:lstStyle/>
          <a:p>
            <a:pPr algn="ctr"/>
            <a:r>
              <a:rPr lang="en-US" altLang="ko-KR" sz="1100" b="1" dirty="0">
                <a:solidFill>
                  <a:srgbClr val="C00000"/>
                </a:solidFill>
              </a:rPr>
              <a:t>SD7</a:t>
            </a:r>
            <a:endParaRPr lang="ko-KR" altLang="en-US" sz="1100" b="1" dirty="0">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3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 Introduction</a:t>
            </a:r>
            <a:endParaRPr sz="2000" b="1" i="0" u="none" strike="noStrike" cap="none">
              <a:solidFill>
                <a:srgbClr val="000000"/>
              </a:solidFill>
              <a:latin typeface="Arial"/>
              <a:ea typeface="Arial"/>
              <a:cs typeface="Arial"/>
              <a:sym typeface="Arial"/>
            </a:endParaRPr>
          </a:p>
        </p:txBody>
      </p:sp>
      <p:sp>
        <p:nvSpPr>
          <p:cNvPr id="32" name="Google Shape;32;p3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33" name="Google Shape;33;p39"/>
          <p:cNvSpPr txBox="1"/>
          <p:nvPr/>
        </p:nvSpPr>
        <p:spPr>
          <a:xfrm>
            <a:off x="102164" y="652765"/>
            <a:ext cx="9675372" cy="3943378"/>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LGE security specialist Team 1 developed a Secure Jetson Nano for the project of ‘2021 LGE Security Specialist course’ in Carnegie Mellon University.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600"/>
              <a:buFont typeface="Arial"/>
              <a:buNone/>
            </a:pPr>
            <a:endParaRPr sz="1600" b="1"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This document contains a security concept that aims to fulfill the security development process.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panose="020B0604020202020204" pitchFamily="34" charset="0"/>
                <a:cs typeface="Arial" panose="020B0604020202020204" pitchFamily="34" charset="0"/>
                <a:sym typeface="Arial"/>
              </a:rPr>
              <a:t>The secure Jetson Nano is developed to cover the following processes: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endParaRPr sz="1400" b="1"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1.	Asset Identification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2.	Security Risk Assessment</a:t>
            </a:r>
            <a:endParaRPr sz="1400" b="1"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3.	Threat Analysis</a:t>
            </a:r>
            <a:endParaRPr sz="1400" b="1"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4.	Mitigation Threats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5.	Security Requirements</a:t>
            </a:r>
            <a:endParaRPr sz="1400" b="1"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3125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panose="020B0604020202020204" pitchFamily="34" charset="0"/>
                <a:cs typeface="Arial" panose="020B0604020202020204" pitchFamily="34" charset="0"/>
                <a:sym typeface="Arial"/>
              </a:rPr>
              <a:t>	6.	Secure Coding</a:t>
            </a:r>
          </a:p>
          <a:p>
            <a:pPr marL="0" marR="0" lvl="0" indent="0" algn="l" rtl="0">
              <a:lnSpc>
                <a:spcPct val="131250"/>
              </a:lnSpc>
              <a:spcBef>
                <a:spcPts val="0"/>
              </a:spcBef>
              <a:spcAft>
                <a:spcPts val="0"/>
              </a:spcAft>
              <a:buClr>
                <a:srgbClr val="000000"/>
              </a:buClr>
              <a:buSzPts val="1400"/>
              <a:buFont typeface="Arial"/>
              <a:buNone/>
            </a:pPr>
            <a:r>
              <a:rPr lang="en-US" b="1" dirty="0">
                <a:latin typeface="Arial" panose="020B0604020202020204" pitchFamily="34" charset="0"/>
                <a:cs typeface="Arial" panose="020B0604020202020204" pitchFamily="34" charset="0"/>
              </a:rPr>
              <a:t>	7. 	Static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124">
            <a:extLst>
              <a:ext uri="{FF2B5EF4-FFF2-40B4-BE49-F238E27FC236}">
                <a16:creationId xmlns:a16="http://schemas.microsoft.com/office/drawing/2014/main" id="{7A90937B-0ADF-4344-B359-790DDA50DC02}"/>
              </a:ext>
            </a:extLst>
          </p:cNvPr>
          <p:cNvSpPr txBox="1"/>
          <p:nvPr/>
        </p:nvSpPr>
        <p:spPr>
          <a:xfrm>
            <a:off x="227188" y="665789"/>
            <a:ext cx="7798226" cy="1077218"/>
          </a:xfrm>
          <a:prstGeom prst="rect">
            <a:avLst/>
          </a:prstGeom>
          <a:noFill/>
        </p:spPr>
        <p:txBody>
          <a:bodyPr wrap="square" rtlCol="0">
            <a:spAutoFit/>
          </a:bodyPr>
          <a:lstStyle/>
          <a:p>
            <a:r>
              <a:rPr lang="en-US" altLang="ko-KR" sz="1600" b="1" dirty="0"/>
              <a:t>Apply TLS 1.3</a:t>
            </a:r>
            <a:endParaRPr lang="en-US" altLang="ko-KR" sz="1600" dirty="0"/>
          </a:p>
          <a:p>
            <a:pPr marL="285750" indent="-285750">
              <a:buFont typeface="Wingdings" panose="05000000000000000000" pitchFamily="2" charset="2"/>
              <a:buChar char="Ø"/>
            </a:pPr>
            <a:r>
              <a:rPr lang="en-US" altLang="ko-KR" sz="1600" dirty="0"/>
              <a:t>For the Secure Communication(All data encrypted between Server and Client)</a:t>
            </a:r>
          </a:p>
          <a:p>
            <a:pPr marL="285750" indent="-285750">
              <a:buFont typeface="Wingdings" panose="05000000000000000000" pitchFamily="2" charset="2"/>
              <a:buChar char="Ø"/>
            </a:pPr>
            <a:r>
              <a:rPr lang="en-US" altLang="ko-KR" sz="1600" dirty="0"/>
              <a:t>Provide mutual authentication through public key certificates</a:t>
            </a:r>
          </a:p>
          <a:p>
            <a:pPr marL="285750" indent="-285750">
              <a:buFont typeface="Wingdings" panose="05000000000000000000" pitchFamily="2" charset="2"/>
              <a:buChar char="Ø"/>
            </a:pPr>
            <a:r>
              <a:rPr lang="en-US" altLang="ko-KR" sz="1600" dirty="0"/>
              <a:t>Provide message integrity</a:t>
            </a:r>
          </a:p>
        </p:txBody>
      </p:sp>
      <p:sp>
        <p:nvSpPr>
          <p:cNvPr id="126" name="TextBox 125">
            <a:extLst>
              <a:ext uri="{FF2B5EF4-FFF2-40B4-BE49-F238E27FC236}">
                <a16:creationId xmlns:a16="http://schemas.microsoft.com/office/drawing/2014/main" id="{3854F7E2-97FD-4EA3-A5B9-686BEAD2DECF}"/>
              </a:ext>
            </a:extLst>
          </p:cNvPr>
          <p:cNvSpPr txBox="1"/>
          <p:nvPr/>
        </p:nvSpPr>
        <p:spPr>
          <a:xfrm>
            <a:off x="227188" y="1865884"/>
            <a:ext cx="7691694" cy="830997"/>
          </a:xfrm>
          <a:prstGeom prst="rect">
            <a:avLst/>
          </a:prstGeom>
          <a:noFill/>
        </p:spPr>
        <p:txBody>
          <a:bodyPr wrap="square" rtlCol="0">
            <a:spAutoFit/>
          </a:bodyPr>
          <a:lstStyle/>
          <a:p>
            <a:r>
              <a:rPr lang="en-US" altLang="ko-KR" sz="1600" b="1" dirty="0"/>
              <a:t>Design our own application protocol</a:t>
            </a:r>
          </a:p>
          <a:p>
            <a:pPr marL="285750" indent="-285750">
              <a:buFont typeface="Wingdings" panose="05000000000000000000" pitchFamily="2" charset="2"/>
              <a:buChar char="Ø"/>
            </a:pPr>
            <a:r>
              <a:rPr lang="en-US" altLang="ko-KR" sz="1600" dirty="0"/>
              <a:t>Server &amp; Client only processing </a:t>
            </a:r>
            <a:r>
              <a:rPr lang="en-US" altLang="ko-KR" sz="1600" dirty="0" err="1"/>
              <a:t>msg&amp;data</a:t>
            </a:r>
            <a:r>
              <a:rPr lang="en-US" altLang="ko-KR" sz="1600" dirty="0"/>
              <a:t> encapsulated by our own protocol</a:t>
            </a:r>
          </a:p>
          <a:p>
            <a:pPr marL="285750" indent="-285750">
              <a:buFont typeface="Wingdings" panose="05000000000000000000" pitchFamily="2" charset="2"/>
              <a:buChar char="Ø"/>
            </a:pPr>
            <a:r>
              <a:rPr lang="en-US" altLang="ko-KR" sz="1600" dirty="0"/>
              <a:t>Checking valid value &amp; length each field for preventing tampering attack</a:t>
            </a:r>
          </a:p>
        </p:txBody>
      </p:sp>
      <p:sp>
        <p:nvSpPr>
          <p:cNvPr id="127" name="TextBox 126">
            <a:extLst>
              <a:ext uri="{FF2B5EF4-FFF2-40B4-BE49-F238E27FC236}">
                <a16:creationId xmlns:a16="http://schemas.microsoft.com/office/drawing/2014/main" id="{777F240F-3B9A-4397-85D1-710663168491}"/>
              </a:ext>
            </a:extLst>
          </p:cNvPr>
          <p:cNvSpPr txBox="1"/>
          <p:nvPr/>
        </p:nvSpPr>
        <p:spPr>
          <a:xfrm>
            <a:off x="227188" y="2819758"/>
            <a:ext cx="6813692" cy="1077218"/>
          </a:xfrm>
          <a:prstGeom prst="rect">
            <a:avLst/>
          </a:prstGeom>
          <a:noFill/>
        </p:spPr>
        <p:txBody>
          <a:bodyPr wrap="square" rtlCol="0">
            <a:spAutoFit/>
          </a:bodyPr>
          <a:lstStyle/>
          <a:p>
            <a:r>
              <a:rPr lang="en-US" altLang="ko-KR" sz="1600" b="1" dirty="0"/>
              <a:t>Add User Authentication</a:t>
            </a:r>
          </a:p>
          <a:p>
            <a:pPr marL="285750" indent="-285750">
              <a:buFont typeface="Wingdings" panose="05000000000000000000" pitchFamily="2" charset="2"/>
              <a:buChar char="Ø"/>
            </a:pPr>
            <a:r>
              <a:rPr lang="en-US" altLang="ko-KR" sz="1600" dirty="0"/>
              <a:t>ID/PW based</a:t>
            </a:r>
          </a:p>
          <a:p>
            <a:pPr marL="285750" indent="-285750">
              <a:buFont typeface="Wingdings" panose="05000000000000000000" pitchFamily="2" charset="2"/>
              <a:buChar char="Ø"/>
            </a:pPr>
            <a:r>
              <a:rPr lang="en-US" altLang="ko-KR" sz="1600" dirty="0"/>
              <a:t>User DB encrypted</a:t>
            </a:r>
          </a:p>
          <a:p>
            <a:pPr marL="285750" indent="-285750">
              <a:buFont typeface="Wingdings" panose="05000000000000000000" pitchFamily="2" charset="2"/>
              <a:buChar char="Ø"/>
            </a:pPr>
            <a:r>
              <a:rPr lang="en-US" altLang="ko-KR" sz="1600" dirty="0"/>
              <a:t>Prevent information disclosure</a:t>
            </a:r>
          </a:p>
        </p:txBody>
      </p:sp>
      <p:sp>
        <p:nvSpPr>
          <p:cNvPr id="128" name="TextBox 127">
            <a:extLst>
              <a:ext uri="{FF2B5EF4-FFF2-40B4-BE49-F238E27FC236}">
                <a16:creationId xmlns:a16="http://schemas.microsoft.com/office/drawing/2014/main" id="{12E6ECF6-2F55-4D59-84C7-0B37229DFD62}"/>
              </a:ext>
            </a:extLst>
          </p:cNvPr>
          <p:cNvSpPr txBox="1"/>
          <p:nvPr/>
        </p:nvSpPr>
        <p:spPr>
          <a:xfrm>
            <a:off x="227187" y="4019853"/>
            <a:ext cx="7878125" cy="830997"/>
          </a:xfrm>
          <a:prstGeom prst="rect">
            <a:avLst/>
          </a:prstGeom>
          <a:noFill/>
        </p:spPr>
        <p:txBody>
          <a:bodyPr wrap="square" rtlCol="0">
            <a:spAutoFit/>
          </a:bodyPr>
          <a:lstStyle/>
          <a:p>
            <a:r>
              <a:rPr lang="en-US" altLang="ko-KR" sz="1600" b="1" dirty="0"/>
              <a:t>Separate permissions based on user type</a:t>
            </a:r>
          </a:p>
          <a:p>
            <a:pPr marL="285750" indent="-285750">
              <a:buFont typeface="Wingdings" panose="05000000000000000000" pitchFamily="2" charset="2"/>
              <a:buChar char="Ø"/>
            </a:pPr>
            <a:r>
              <a:rPr lang="en-US" altLang="ko-KR" sz="1600" dirty="0"/>
              <a:t>Administrator only can run learning mode</a:t>
            </a:r>
          </a:p>
          <a:p>
            <a:pPr marL="285750" indent="-285750">
              <a:buFont typeface="Wingdings" panose="05000000000000000000" pitchFamily="2" charset="2"/>
              <a:buChar char="Ø"/>
            </a:pPr>
            <a:r>
              <a:rPr lang="en-US" altLang="ko-KR" sz="1600" dirty="0"/>
              <a:t>Face data encrypted &amp; stored by SQL for preventing information disclosure</a:t>
            </a:r>
          </a:p>
        </p:txBody>
      </p:sp>
      <p:sp>
        <p:nvSpPr>
          <p:cNvPr id="129" name="TextBox 128">
            <a:extLst>
              <a:ext uri="{FF2B5EF4-FFF2-40B4-BE49-F238E27FC236}">
                <a16:creationId xmlns:a16="http://schemas.microsoft.com/office/drawing/2014/main" id="{FDC66A40-78F9-49C4-B063-F5242857C3DE}"/>
              </a:ext>
            </a:extLst>
          </p:cNvPr>
          <p:cNvSpPr txBox="1"/>
          <p:nvPr/>
        </p:nvSpPr>
        <p:spPr>
          <a:xfrm>
            <a:off x="227188" y="4973725"/>
            <a:ext cx="6813692" cy="830997"/>
          </a:xfrm>
          <a:prstGeom prst="rect">
            <a:avLst/>
          </a:prstGeom>
          <a:noFill/>
        </p:spPr>
        <p:txBody>
          <a:bodyPr wrap="square" rtlCol="0">
            <a:spAutoFit/>
          </a:bodyPr>
          <a:lstStyle/>
          <a:p>
            <a:r>
              <a:rPr lang="en-US" altLang="ko-KR" sz="1600" b="1" dirty="0"/>
              <a:t>Apply Firewall</a:t>
            </a:r>
          </a:p>
          <a:p>
            <a:pPr marL="285750" indent="-285750">
              <a:buFont typeface="Wingdings" panose="05000000000000000000" pitchFamily="2" charset="2"/>
              <a:buChar char="Ø"/>
            </a:pPr>
            <a:r>
              <a:rPr lang="en-US" altLang="ko-KR" sz="1600" dirty="0"/>
              <a:t>Block unauthorized connections</a:t>
            </a:r>
          </a:p>
          <a:p>
            <a:pPr marL="285750" indent="-285750">
              <a:buFont typeface="Wingdings" panose="05000000000000000000" pitchFamily="2" charset="2"/>
              <a:buChar char="Ø"/>
            </a:pPr>
            <a:r>
              <a:rPr lang="en-US" altLang="ko-KR" sz="1600" dirty="0"/>
              <a:t>Defense Dos Attack </a:t>
            </a:r>
          </a:p>
        </p:txBody>
      </p:sp>
      <p:sp>
        <p:nvSpPr>
          <p:cNvPr id="130" name="실행 단추: 앞으로 또는 다음으로 이동 129">
            <a:hlinkClick r:id="rId2" action="ppaction://hlinksldjump" highlightClick="1"/>
            <a:extLst>
              <a:ext uri="{FF2B5EF4-FFF2-40B4-BE49-F238E27FC236}">
                <a16:creationId xmlns:a16="http://schemas.microsoft.com/office/drawing/2014/main" id="{0C2A7858-01ED-4D96-9A45-7CE4A7E9AF89}"/>
              </a:ext>
            </a:extLst>
          </p:cNvPr>
          <p:cNvSpPr/>
          <p:nvPr/>
        </p:nvSpPr>
        <p:spPr>
          <a:xfrm>
            <a:off x="1793289" y="681643"/>
            <a:ext cx="470516" cy="195308"/>
          </a:xfrm>
          <a:prstGeom prst="actionButtonForwardNex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31" name="실행 단추: 앞으로 또는 다음으로 이동 130">
            <a:hlinkClick r:id="rId3" action="ppaction://hlinksldjump" highlightClick="1"/>
            <a:extLst>
              <a:ext uri="{FF2B5EF4-FFF2-40B4-BE49-F238E27FC236}">
                <a16:creationId xmlns:a16="http://schemas.microsoft.com/office/drawing/2014/main" id="{E4B9B431-B49A-4079-BDAA-91BBD0B717A2}"/>
              </a:ext>
            </a:extLst>
          </p:cNvPr>
          <p:cNvSpPr/>
          <p:nvPr/>
        </p:nvSpPr>
        <p:spPr>
          <a:xfrm>
            <a:off x="4126301" y="1959417"/>
            <a:ext cx="470516" cy="195308"/>
          </a:xfrm>
          <a:prstGeom prst="actionButtonForwardNex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32" name="실행 단추: 앞으로 또는 다음으로 이동 131">
            <a:hlinkClick r:id="rId4" action="ppaction://hlinksldjump" highlightClick="1"/>
            <a:extLst>
              <a:ext uri="{FF2B5EF4-FFF2-40B4-BE49-F238E27FC236}">
                <a16:creationId xmlns:a16="http://schemas.microsoft.com/office/drawing/2014/main" id="{F215A87C-C5BD-4993-B2BA-F2A1F6622153}"/>
              </a:ext>
            </a:extLst>
          </p:cNvPr>
          <p:cNvSpPr/>
          <p:nvPr/>
        </p:nvSpPr>
        <p:spPr>
          <a:xfrm>
            <a:off x="2883427" y="2870671"/>
            <a:ext cx="470516" cy="195308"/>
          </a:xfrm>
          <a:prstGeom prst="actionButtonForwardNex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33" name="실행 단추: 앞으로 또는 다음으로 이동 132">
            <a:hlinkClick r:id="rId5" action="ppaction://hlinksldjump" highlightClick="1"/>
            <a:extLst>
              <a:ext uri="{FF2B5EF4-FFF2-40B4-BE49-F238E27FC236}">
                <a16:creationId xmlns:a16="http://schemas.microsoft.com/office/drawing/2014/main" id="{3BCE969E-27DD-4F99-8E08-4B279097A0E1}"/>
              </a:ext>
            </a:extLst>
          </p:cNvPr>
          <p:cNvSpPr/>
          <p:nvPr/>
        </p:nvSpPr>
        <p:spPr>
          <a:xfrm>
            <a:off x="4482484" y="4133361"/>
            <a:ext cx="470516" cy="195308"/>
          </a:xfrm>
          <a:prstGeom prst="actionButtonForwardNex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34" name="실행 단추: 앞으로 또는 다음으로 이동 133">
            <a:hlinkClick r:id="rId6" action="ppaction://hlinksldjump" highlightClick="1"/>
            <a:extLst>
              <a:ext uri="{FF2B5EF4-FFF2-40B4-BE49-F238E27FC236}">
                <a16:creationId xmlns:a16="http://schemas.microsoft.com/office/drawing/2014/main" id="{C3533805-E372-4DF2-A646-AC80E92F1867}"/>
              </a:ext>
            </a:extLst>
          </p:cNvPr>
          <p:cNvSpPr/>
          <p:nvPr/>
        </p:nvSpPr>
        <p:spPr>
          <a:xfrm>
            <a:off x="1793289" y="5050939"/>
            <a:ext cx="470516" cy="195308"/>
          </a:xfrm>
          <a:prstGeom prst="actionButtonForwardNex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4" name="Google Shape;431;p5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10.1 Security Major Design Points</a:t>
            </a:r>
            <a:endParaRPr sz="2000" b="1" i="0" u="none" strike="noStrike" cap="none" dirty="0">
              <a:solidFill>
                <a:srgbClr val="000000"/>
              </a:solidFill>
              <a:latin typeface="Arial"/>
              <a:ea typeface="Arial"/>
              <a:cs typeface="Arial"/>
              <a:sym typeface="Arial"/>
            </a:endParaRPr>
          </a:p>
        </p:txBody>
      </p:sp>
      <p:sp>
        <p:nvSpPr>
          <p:cNvPr id="15" name="Google Shape;432;p5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7F7F7F"/>
                </a:solidFill>
                <a:latin typeface="Arial"/>
                <a:ea typeface="Arial"/>
                <a:cs typeface="Arial"/>
                <a:sym typeface="Arial"/>
              </a:rPr>
              <a:t>Jetson Nano Project</a:t>
            </a:r>
            <a:endParaRPr sz="1800" b="0" i="0" u="none" strike="noStrike" cap="none" dirty="0">
              <a:solidFill>
                <a:srgbClr val="7F7F7F"/>
              </a:solidFill>
              <a:latin typeface="Arial"/>
              <a:ea typeface="Arial"/>
              <a:cs typeface="Arial"/>
              <a:sym typeface="Arial"/>
            </a:endParaRPr>
          </a:p>
        </p:txBody>
      </p:sp>
    </p:spTree>
    <p:extLst>
      <p:ext uri="{BB962C8B-B14F-4D97-AF65-F5344CB8AC3E}">
        <p14:creationId xmlns:p14="http://schemas.microsoft.com/office/powerpoint/2010/main" val="231616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11. Secure </a:t>
            </a:r>
            <a:r>
              <a:rPr lang="en-US" sz="2000" b="1" dirty="0"/>
              <a:t>Coding Rule - CWE</a:t>
            </a:r>
            <a:endParaRPr sz="2000" b="1" i="0" u="none" strike="noStrike" cap="none" dirty="0">
              <a:solidFill>
                <a:srgbClr val="000000"/>
              </a:solidFill>
              <a:latin typeface="Arial"/>
              <a:ea typeface="Arial"/>
              <a:cs typeface="Arial"/>
              <a:sym typeface="Arial"/>
            </a:endParaRPr>
          </a:p>
        </p:txBody>
      </p:sp>
      <p:sp>
        <p:nvSpPr>
          <p:cNvPr id="432" name="Google Shape;432;p59"/>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13" name="Google Shape;185;p54"/>
          <p:cNvSpPr txBox="1"/>
          <p:nvPr/>
        </p:nvSpPr>
        <p:spPr>
          <a:xfrm>
            <a:off x="102164" y="652765"/>
            <a:ext cx="9675372" cy="81136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panose="020B0604020202020204" pitchFamily="34" charset="0"/>
                <a:cs typeface="Arial" panose="020B0604020202020204" pitchFamily="34" charset="0"/>
                <a:sym typeface="Arial"/>
              </a:rPr>
              <a:t>Secure Jetson Nano project follows ‘CWE’ C code standards using ‘</a:t>
            </a:r>
            <a:r>
              <a:rPr lang="en-US" sz="1600" b="0" i="0" u="none" strike="noStrike" cap="none" dirty="0" err="1">
                <a:solidFill>
                  <a:srgbClr val="000000"/>
                </a:solidFill>
                <a:latin typeface="Arial" panose="020B0604020202020204" pitchFamily="34" charset="0"/>
                <a:cs typeface="Arial" panose="020B0604020202020204" pitchFamily="34" charset="0"/>
                <a:sym typeface="Arial"/>
              </a:rPr>
              <a:t>flawfinder</a:t>
            </a:r>
            <a:r>
              <a:rPr lang="en-US" sz="1600" b="0" i="0" u="none" strike="noStrike" cap="none" dirty="0">
                <a:solidFill>
                  <a:srgbClr val="000000"/>
                </a:solidFill>
                <a:latin typeface="Arial" panose="020B0604020202020204" pitchFamily="34" charset="0"/>
                <a:cs typeface="Arial" panose="020B0604020202020204" pitchFamily="34" charset="0"/>
                <a:sym typeface="Arial"/>
              </a:rPr>
              <a:t>’ tool</a:t>
            </a:r>
          </a:p>
          <a:p>
            <a:pPr marL="0" marR="0" lvl="0" indent="0" algn="l" rtl="0">
              <a:lnSpc>
                <a:spcPct val="100000"/>
              </a:lnSpc>
              <a:spcBef>
                <a:spcPts val="0"/>
              </a:spcBef>
              <a:spcAft>
                <a:spcPts val="0"/>
              </a:spcAft>
              <a:buClr>
                <a:srgbClr val="000000"/>
              </a:buClr>
              <a:buSzPts val="1600"/>
              <a:buFont typeface="Arial"/>
              <a:buNone/>
            </a:pPr>
            <a:endParaRPr lang="en-US" sz="1600" b="0" i="0" u="none" strike="noStrike" cap="none" dirty="0">
              <a:solidFill>
                <a:srgbClr val="000000"/>
              </a:solidFill>
              <a:latin typeface="Arial" panose="020B0604020202020204" pitchFamily="34" charset="0"/>
              <a:cs typeface="Arial" panose="020B0604020202020204" pitchFamily="34" charset="0"/>
              <a:sym typeface="Arial"/>
            </a:endParaRPr>
          </a:p>
          <a:p>
            <a:pPr lvl="0">
              <a:buSzPts val="1600"/>
            </a:pPr>
            <a:r>
              <a:rPr lang="en-US" sz="1600" dirty="0">
                <a:latin typeface="Arial" panose="020B0604020202020204" pitchFamily="34" charset="0"/>
                <a:cs typeface="Arial" panose="020B0604020202020204" pitchFamily="34" charset="0"/>
                <a:hlinkClick r:id="rId3"/>
              </a:rPr>
              <a:t>https://cwe.mitre.org/data/definitions/699.html</a:t>
            </a:r>
            <a:endParaRPr sz="16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 name="그림 2"/>
          <p:cNvPicPr>
            <a:picLocks noChangeAspect="1"/>
          </p:cNvPicPr>
          <p:nvPr/>
        </p:nvPicPr>
        <p:blipFill>
          <a:blip r:embed="rId4"/>
          <a:stretch>
            <a:fillRect/>
          </a:stretch>
        </p:blipFill>
        <p:spPr>
          <a:xfrm>
            <a:off x="1162188" y="2529716"/>
            <a:ext cx="7477125" cy="561975"/>
          </a:xfrm>
          <a:prstGeom prst="rect">
            <a:avLst/>
          </a:prstGeom>
        </p:spPr>
      </p:pic>
      <p:sp>
        <p:nvSpPr>
          <p:cNvPr id="4" name="폭발 2 3"/>
          <p:cNvSpPr/>
          <p:nvPr/>
        </p:nvSpPr>
        <p:spPr>
          <a:xfrm>
            <a:off x="304803" y="1916781"/>
            <a:ext cx="3283131" cy="1291047"/>
          </a:xfrm>
          <a:prstGeom prst="irregularSeal2">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violation</a:t>
            </a:r>
            <a:endParaRPr lang="ko-KR" altLang="en-US" sz="2000"/>
          </a:p>
        </p:txBody>
      </p:sp>
      <p:pic>
        <p:nvPicPr>
          <p:cNvPr id="5" name="그림 4"/>
          <p:cNvPicPr>
            <a:picLocks noChangeAspect="1"/>
          </p:cNvPicPr>
          <p:nvPr/>
        </p:nvPicPr>
        <p:blipFill>
          <a:blip r:embed="rId5"/>
          <a:stretch>
            <a:fillRect/>
          </a:stretch>
        </p:blipFill>
        <p:spPr>
          <a:xfrm>
            <a:off x="1412016" y="3686997"/>
            <a:ext cx="6524625" cy="1181100"/>
          </a:xfrm>
          <a:prstGeom prst="rect">
            <a:avLst/>
          </a:prstGeom>
        </p:spPr>
      </p:pic>
      <p:sp>
        <p:nvSpPr>
          <p:cNvPr id="15" name="모서리가 둥근 직사각형 14"/>
          <p:cNvSpPr/>
          <p:nvPr/>
        </p:nvSpPr>
        <p:spPr>
          <a:xfrm>
            <a:off x="2133603" y="4242711"/>
            <a:ext cx="2290355" cy="243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사각형 설명선 15"/>
          <p:cNvSpPr/>
          <p:nvPr/>
        </p:nvSpPr>
        <p:spPr>
          <a:xfrm>
            <a:off x="4737466" y="4277547"/>
            <a:ext cx="2969623" cy="829491"/>
          </a:xfrm>
          <a:prstGeom prst="wedgeRoundRectCallout">
            <a:avLst>
              <a:gd name="adj1" fmla="val -60130"/>
              <a:gd name="adj2" fmla="val -339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modification</a:t>
            </a:r>
            <a:endParaRPr lang="ko-KR" altLang="en-US" sz="2000"/>
          </a:p>
        </p:txBody>
      </p:sp>
    </p:spTree>
    <p:extLst>
      <p:ext uri="{BB962C8B-B14F-4D97-AF65-F5344CB8AC3E}">
        <p14:creationId xmlns:p14="http://schemas.microsoft.com/office/powerpoint/2010/main" val="322431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7"/>
          <p:cNvSpPr txBox="1"/>
          <p:nvPr/>
        </p:nvSpPr>
        <p:spPr>
          <a:xfrm>
            <a:off x="92459" y="115888"/>
            <a:ext cx="6621849"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12. Static Analysis -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flawfinder</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6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636" name="Google Shape;636;p67"/>
          <p:cNvSpPr txBox="1"/>
          <p:nvPr/>
        </p:nvSpPr>
        <p:spPr>
          <a:xfrm>
            <a:off x="102164" y="652765"/>
            <a:ext cx="9675372" cy="431456"/>
          </a:xfrm>
          <a:prstGeom prst="rect">
            <a:avLst/>
          </a:prstGeom>
          <a:noFill/>
          <a:ln>
            <a:noFill/>
          </a:ln>
        </p:spPr>
        <p:txBody>
          <a:bodyPr spcFirstLastPara="1" wrap="square" lIns="72000" tIns="36000" rIns="72000" bIns="36000" anchor="t" anchorCtr="0">
            <a:spAutoFit/>
          </a:bodyPr>
          <a:lstStyle/>
          <a:p>
            <a:pPr lvl="0" algn="just">
              <a:lnSpc>
                <a:spcPct val="107000"/>
              </a:lnSpc>
              <a:spcAft>
                <a:spcPts val="1000"/>
              </a:spcAft>
              <a:buSzPts val="1400"/>
            </a:pPr>
            <a:r>
              <a:rPr lang="en-US" dirty="0">
                <a:latin typeface="Arial" panose="020B0604020202020204" pitchFamily="34" charset="0"/>
                <a:cs typeface="Arial" panose="020B0604020202020204" pitchFamily="34" charset="0"/>
              </a:rPr>
              <a:t>Verification of Secure Coding </a:t>
            </a:r>
            <a:r>
              <a:rPr lang="en-US" sz="1400" b="0" i="0" u="none" strike="noStrike" cap="none" dirty="0">
                <a:solidFill>
                  <a:srgbClr val="000000"/>
                </a:solidFill>
                <a:latin typeface="Arial" panose="020B0604020202020204" pitchFamily="34" charset="0"/>
                <a:cs typeface="Arial" panose="020B0604020202020204" pitchFamily="34" charset="0"/>
                <a:sym typeface="Arial"/>
              </a:rPr>
              <a:t>using ‘</a:t>
            </a:r>
            <a:r>
              <a:rPr lang="en-US" dirty="0" err="1">
                <a:latin typeface="Arial" panose="020B0604020202020204" pitchFamily="34" charset="0"/>
                <a:cs typeface="Arial" panose="020B0604020202020204" pitchFamily="34" charset="0"/>
              </a:rPr>
              <a:t>flawfinder</a:t>
            </a:r>
            <a:r>
              <a:rPr lang="en-US" sz="1400" b="0" i="0" u="none" strike="noStrike" cap="none" dirty="0">
                <a:solidFill>
                  <a:srgbClr val="000000"/>
                </a:solidFill>
                <a:latin typeface="Arial" panose="020B0604020202020204" pitchFamily="34" charset="0"/>
                <a:cs typeface="Arial" panose="020B0604020202020204" pitchFamily="34" charset="0"/>
                <a:sym typeface="Arial"/>
              </a:rPr>
              <a:t>’ tool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2" name="그림 1"/>
          <p:cNvPicPr>
            <a:picLocks noChangeAspect="1"/>
          </p:cNvPicPr>
          <p:nvPr/>
        </p:nvPicPr>
        <p:blipFill>
          <a:blip r:embed="rId3"/>
          <a:stretch>
            <a:fillRect/>
          </a:stretch>
        </p:blipFill>
        <p:spPr>
          <a:xfrm>
            <a:off x="321005" y="1220373"/>
            <a:ext cx="4007155" cy="4683490"/>
          </a:xfrm>
          <a:prstGeom prst="rect">
            <a:avLst/>
          </a:prstGeom>
        </p:spPr>
      </p:pic>
      <p:sp>
        <p:nvSpPr>
          <p:cNvPr id="639" name="Google Shape;639;p67"/>
          <p:cNvSpPr/>
          <p:nvPr/>
        </p:nvSpPr>
        <p:spPr>
          <a:xfrm>
            <a:off x="102164" y="1220373"/>
            <a:ext cx="1066413" cy="4036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panose="020B0604020202020204" pitchFamily="34" charset="0"/>
                <a:cs typeface="Arial" panose="020B0604020202020204" pitchFamily="34" charset="0"/>
                <a:sym typeface="Arial"/>
              </a:rPr>
              <a:t>Server</a:t>
            </a:r>
            <a:endParaRPr sz="1200" b="0" i="0" u="none" strike="noStrike" cap="none" dirty="0">
              <a:solidFill>
                <a:schemeClr val="dk1"/>
              </a:solidFill>
              <a:latin typeface="Arial" panose="020B0604020202020204" pitchFamily="34" charset="0"/>
              <a:cs typeface="Arial" panose="020B0604020202020204" pitchFamily="34" charset="0"/>
              <a:sym typeface="Arial"/>
            </a:endParaRPr>
          </a:p>
        </p:txBody>
      </p:sp>
      <p:pic>
        <p:nvPicPr>
          <p:cNvPr id="4" name="그림 3"/>
          <p:cNvPicPr>
            <a:picLocks noChangeAspect="1"/>
          </p:cNvPicPr>
          <p:nvPr/>
        </p:nvPicPr>
        <p:blipFill>
          <a:blip r:embed="rId4"/>
          <a:stretch>
            <a:fillRect/>
          </a:stretch>
        </p:blipFill>
        <p:spPr>
          <a:xfrm>
            <a:off x="5174162" y="1220373"/>
            <a:ext cx="3995964" cy="4760889"/>
          </a:xfrm>
          <a:prstGeom prst="rect">
            <a:avLst/>
          </a:prstGeom>
        </p:spPr>
      </p:pic>
      <p:sp>
        <p:nvSpPr>
          <p:cNvPr id="640" name="Google Shape;640;p67"/>
          <p:cNvSpPr/>
          <p:nvPr/>
        </p:nvSpPr>
        <p:spPr>
          <a:xfrm>
            <a:off x="5000062" y="1220373"/>
            <a:ext cx="1066413" cy="4036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panose="020B0604020202020204" pitchFamily="34" charset="0"/>
                <a:cs typeface="Arial" panose="020B0604020202020204" pitchFamily="34" charset="0"/>
                <a:sym typeface="Arial"/>
              </a:rPr>
              <a:t>Client</a:t>
            </a:r>
            <a:endParaRPr sz="1200" b="0" i="0" u="none" strike="noStrike" cap="none" dirty="0">
              <a:solidFill>
                <a:schemeClr val="dk1"/>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5" name="Google Shape;635;p6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636" name="Google Shape;636;p67"/>
          <p:cNvSpPr txBox="1"/>
          <p:nvPr/>
        </p:nvSpPr>
        <p:spPr>
          <a:xfrm>
            <a:off x="102164" y="652765"/>
            <a:ext cx="9675372" cy="431456"/>
          </a:xfrm>
          <a:prstGeom prst="rect">
            <a:avLst/>
          </a:prstGeom>
          <a:noFill/>
          <a:ln>
            <a:noFill/>
          </a:ln>
        </p:spPr>
        <p:txBody>
          <a:bodyPr spcFirstLastPara="1" wrap="square" lIns="72000" tIns="36000" rIns="72000" bIns="36000" anchor="t" anchorCtr="0">
            <a:spAutoFit/>
          </a:bodyPr>
          <a:lstStyle/>
          <a:p>
            <a:pPr marL="0" marR="0" lvl="0" indent="0" algn="just" rtl="0">
              <a:lnSpc>
                <a:spcPct val="107000"/>
              </a:lnSpc>
              <a:spcBef>
                <a:spcPts val="0"/>
              </a:spcBef>
              <a:spcAft>
                <a:spcPts val="1000"/>
              </a:spcAft>
              <a:buClr>
                <a:srgbClr val="000000"/>
              </a:buClr>
              <a:buSzPts val="1400"/>
              <a:buFont typeface="Arial"/>
              <a:buNone/>
            </a:pPr>
            <a:r>
              <a:rPr lang="en-US" sz="1400" b="0" i="0" u="none" strike="noStrike" cap="none">
                <a:solidFill>
                  <a:srgbClr val="000000"/>
                </a:solidFill>
                <a:latin typeface="Arial" panose="020B0604020202020204" pitchFamily="34" charset="0"/>
                <a:cs typeface="Arial" panose="020B0604020202020204" pitchFamily="34" charset="0"/>
                <a:sym typeface="Arial"/>
              </a:rPr>
              <a:t>Static Analysis using ‘cppcheck’ tool</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637" name="Google Shape;637;p67"/>
          <p:cNvPicPr preferRelativeResize="0"/>
          <p:nvPr/>
        </p:nvPicPr>
        <p:blipFill rotWithShape="1">
          <a:blip r:embed="rId3">
            <a:alphaModFix/>
          </a:blip>
          <a:srcRect/>
          <a:stretch/>
        </p:blipFill>
        <p:spPr>
          <a:xfrm>
            <a:off x="293752" y="1422188"/>
            <a:ext cx="4894217" cy="4211410"/>
          </a:xfrm>
          <a:prstGeom prst="rect">
            <a:avLst/>
          </a:prstGeom>
          <a:noFill/>
          <a:ln>
            <a:noFill/>
          </a:ln>
        </p:spPr>
      </p:pic>
      <p:sp>
        <p:nvSpPr>
          <p:cNvPr id="639" name="Google Shape;639;p67"/>
          <p:cNvSpPr/>
          <p:nvPr/>
        </p:nvSpPr>
        <p:spPr>
          <a:xfrm>
            <a:off x="102164" y="1220373"/>
            <a:ext cx="1066413" cy="4036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Server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pic>
        <p:nvPicPr>
          <p:cNvPr id="2" name="그림 1"/>
          <p:cNvPicPr>
            <a:picLocks noChangeAspect="1"/>
          </p:cNvPicPr>
          <p:nvPr/>
        </p:nvPicPr>
        <p:blipFill>
          <a:blip r:embed="rId4"/>
          <a:stretch>
            <a:fillRect/>
          </a:stretch>
        </p:blipFill>
        <p:spPr>
          <a:xfrm>
            <a:off x="4205164" y="1422188"/>
            <a:ext cx="5572372" cy="4317333"/>
          </a:xfrm>
          <a:prstGeom prst="rect">
            <a:avLst/>
          </a:prstGeom>
        </p:spPr>
      </p:pic>
      <p:sp>
        <p:nvSpPr>
          <p:cNvPr id="640" name="Google Shape;640;p67"/>
          <p:cNvSpPr/>
          <p:nvPr/>
        </p:nvSpPr>
        <p:spPr>
          <a:xfrm>
            <a:off x="4507388" y="1220373"/>
            <a:ext cx="1066413" cy="4036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Client</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9" name="Google Shape;634;p67"/>
          <p:cNvSpPr txBox="1"/>
          <p:nvPr/>
        </p:nvSpPr>
        <p:spPr>
          <a:xfrm>
            <a:off x="92459" y="115888"/>
            <a:ext cx="6621849"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12. Static Analysis - </a:t>
            </a:r>
            <a:r>
              <a:rPr lang="en-US" sz="2000" b="1" i="0" u="none" strike="noStrike" cap="none" dirty="0" err="1">
                <a:solidFill>
                  <a:srgbClr val="000000"/>
                </a:solidFill>
                <a:latin typeface="Arial" panose="020B0604020202020204" pitchFamily="34" charset="0"/>
                <a:cs typeface="Arial" panose="020B0604020202020204" pitchFamily="34" charset="0"/>
                <a:sym typeface="Arial"/>
              </a:rPr>
              <a:t>cppcheck</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233799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35;p67">
            <a:extLst>
              <a:ext uri="{FF2B5EF4-FFF2-40B4-BE49-F238E27FC236}">
                <a16:creationId xmlns:a16="http://schemas.microsoft.com/office/drawing/2014/main" id="{2DAADC4F-88B1-4E00-BF44-E2AAC924D9FA}"/>
              </a:ext>
            </a:extLst>
          </p:cNvPr>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3" name="Google Shape;634;p67">
            <a:extLst>
              <a:ext uri="{FF2B5EF4-FFF2-40B4-BE49-F238E27FC236}">
                <a16:creationId xmlns:a16="http://schemas.microsoft.com/office/drawing/2014/main" id="{B3B44597-8A94-4CBE-892C-349F0D3126C1}"/>
              </a:ext>
            </a:extLst>
          </p:cNvPr>
          <p:cNvSpPr txBox="1"/>
          <p:nvPr/>
        </p:nvSpPr>
        <p:spPr>
          <a:xfrm>
            <a:off x="92459" y="115888"/>
            <a:ext cx="6621849"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13. </a:t>
            </a:r>
            <a:r>
              <a:rPr lang="en-US" sz="2000" b="1" dirty="0">
                <a:latin typeface="Arial" panose="020B0604020202020204" pitchFamily="34" charset="0"/>
                <a:cs typeface="Arial" panose="020B0604020202020204" pitchFamily="34" charset="0"/>
              </a:rPr>
              <a:t>Testing</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 name="TextBox 3">
            <a:extLst>
              <a:ext uri="{FF2B5EF4-FFF2-40B4-BE49-F238E27FC236}">
                <a16:creationId xmlns:a16="http://schemas.microsoft.com/office/drawing/2014/main" id="{C521BBCB-51DC-4300-9C1D-17982A50DA45}"/>
              </a:ext>
            </a:extLst>
          </p:cNvPr>
          <p:cNvSpPr txBox="1"/>
          <p:nvPr/>
        </p:nvSpPr>
        <p:spPr>
          <a:xfrm>
            <a:off x="110461" y="589366"/>
            <a:ext cx="9887643" cy="584775"/>
          </a:xfrm>
          <a:prstGeom prst="rect">
            <a:avLst/>
          </a:prstGeom>
          <a:noFill/>
        </p:spPr>
        <p:txBody>
          <a:bodyPr wrap="none" rtlCol="0">
            <a:spAutoFit/>
          </a:bodyPr>
          <a:lstStyle/>
          <a:p>
            <a:r>
              <a:rPr lang="en-US" altLang="ko-KR" sz="1800" b="1" dirty="0"/>
              <a:t>Design 24 testcases &amp; Run test</a:t>
            </a:r>
          </a:p>
          <a:p>
            <a:pPr marL="285750" indent="-285750">
              <a:buFont typeface="Wingdings" panose="05000000000000000000" pitchFamily="2" charset="2"/>
              <a:buChar char="Ø"/>
            </a:pPr>
            <a:r>
              <a:rPr lang="en-US" altLang="ko-KR" dirty="0"/>
              <a:t>Result : 24 Pass, 0 Fail (https://drive.google.com/file/d/1avvoxG8JM5V3aDeXzDjdWqXfNR5TAA3E/view?usp=sharing)</a:t>
            </a:r>
            <a:endParaRPr lang="ko-KR" altLang="en-US" dirty="0"/>
          </a:p>
        </p:txBody>
      </p:sp>
      <p:sp>
        <p:nvSpPr>
          <p:cNvPr id="7" name="TextBox 6">
            <a:extLst>
              <a:ext uri="{FF2B5EF4-FFF2-40B4-BE49-F238E27FC236}">
                <a16:creationId xmlns:a16="http://schemas.microsoft.com/office/drawing/2014/main" id="{53B362AA-4FAB-4785-A3F2-0346FF91188B}"/>
              </a:ext>
            </a:extLst>
          </p:cNvPr>
          <p:cNvSpPr txBox="1"/>
          <p:nvPr/>
        </p:nvSpPr>
        <p:spPr>
          <a:xfrm>
            <a:off x="172039" y="3589086"/>
            <a:ext cx="1992853" cy="369332"/>
          </a:xfrm>
          <a:prstGeom prst="rect">
            <a:avLst/>
          </a:prstGeom>
          <a:noFill/>
        </p:spPr>
        <p:txBody>
          <a:bodyPr wrap="none" rtlCol="0">
            <a:spAutoFit/>
          </a:bodyPr>
          <a:lstStyle/>
          <a:p>
            <a:r>
              <a:rPr lang="en-US" altLang="ko-KR" sz="1800" b="1" dirty="0"/>
              <a:t>Testing example</a:t>
            </a:r>
            <a:endParaRPr lang="ko-KR" altLang="en-US" sz="1800" b="1" dirty="0"/>
          </a:p>
        </p:txBody>
      </p:sp>
      <p:pic>
        <p:nvPicPr>
          <p:cNvPr id="9" name="그림 8">
            <a:extLst>
              <a:ext uri="{FF2B5EF4-FFF2-40B4-BE49-F238E27FC236}">
                <a16:creationId xmlns:a16="http://schemas.microsoft.com/office/drawing/2014/main" id="{5065F79F-1149-49D4-83BE-6346859E4EAF}"/>
              </a:ext>
            </a:extLst>
          </p:cNvPr>
          <p:cNvPicPr>
            <a:picLocks noChangeAspect="1"/>
          </p:cNvPicPr>
          <p:nvPr/>
        </p:nvPicPr>
        <p:blipFill>
          <a:blip r:embed="rId2"/>
          <a:stretch>
            <a:fillRect/>
          </a:stretch>
        </p:blipFill>
        <p:spPr>
          <a:xfrm>
            <a:off x="220923" y="1174821"/>
            <a:ext cx="9685077" cy="2343137"/>
          </a:xfrm>
          <a:prstGeom prst="rect">
            <a:avLst/>
          </a:prstGeom>
        </p:spPr>
      </p:pic>
      <p:pic>
        <p:nvPicPr>
          <p:cNvPr id="10" name="그림 9">
            <a:extLst>
              <a:ext uri="{FF2B5EF4-FFF2-40B4-BE49-F238E27FC236}">
                <a16:creationId xmlns:a16="http://schemas.microsoft.com/office/drawing/2014/main" id="{F8AA92DB-2570-4352-980C-FCCCEBE0D6C9}"/>
              </a:ext>
            </a:extLst>
          </p:cNvPr>
          <p:cNvPicPr/>
          <p:nvPr/>
        </p:nvPicPr>
        <p:blipFill rotWithShape="1">
          <a:blip r:embed="rId3"/>
          <a:srcRect t="77155"/>
          <a:stretch/>
        </p:blipFill>
        <p:spPr>
          <a:xfrm>
            <a:off x="164573" y="4128973"/>
            <a:ext cx="4177454" cy="560329"/>
          </a:xfrm>
          <a:prstGeom prst="rect">
            <a:avLst/>
          </a:prstGeom>
        </p:spPr>
      </p:pic>
      <p:pic>
        <p:nvPicPr>
          <p:cNvPr id="11" name="그림 10">
            <a:extLst>
              <a:ext uri="{FF2B5EF4-FFF2-40B4-BE49-F238E27FC236}">
                <a16:creationId xmlns:a16="http://schemas.microsoft.com/office/drawing/2014/main" id="{5D15263D-50B5-4EDB-B2BE-6C23E1F22824}"/>
              </a:ext>
            </a:extLst>
          </p:cNvPr>
          <p:cNvPicPr/>
          <p:nvPr/>
        </p:nvPicPr>
        <p:blipFill rotWithShape="1">
          <a:blip r:embed="rId4"/>
          <a:srcRect t="30387" b="36188"/>
          <a:stretch/>
        </p:blipFill>
        <p:spPr>
          <a:xfrm>
            <a:off x="213675" y="4718969"/>
            <a:ext cx="3747722" cy="527318"/>
          </a:xfrm>
          <a:prstGeom prst="rect">
            <a:avLst/>
          </a:prstGeom>
        </p:spPr>
      </p:pic>
      <p:pic>
        <p:nvPicPr>
          <p:cNvPr id="12" name="그림 11">
            <a:extLst>
              <a:ext uri="{FF2B5EF4-FFF2-40B4-BE49-F238E27FC236}">
                <a16:creationId xmlns:a16="http://schemas.microsoft.com/office/drawing/2014/main" id="{D0849948-AEF2-4BB8-BDFF-C48850A4D535}"/>
              </a:ext>
            </a:extLst>
          </p:cNvPr>
          <p:cNvPicPr/>
          <p:nvPr/>
        </p:nvPicPr>
        <p:blipFill rotWithShape="1">
          <a:blip r:embed="rId5"/>
          <a:srcRect t="42746"/>
          <a:stretch/>
        </p:blipFill>
        <p:spPr>
          <a:xfrm>
            <a:off x="4952999" y="3998250"/>
            <a:ext cx="4421820" cy="952800"/>
          </a:xfrm>
          <a:prstGeom prst="rect">
            <a:avLst/>
          </a:prstGeom>
        </p:spPr>
      </p:pic>
      <p:pic>
        <p:nvPicPr>
          <p:cNvPr id="13" name="그림 12">
            <a:extLst>
              <a:ext uri="{FF2B5EF4-FFF2-40B4-BE49-F238E27FC236}">
                <a16:creationId xmlns:a16="http://schemas.microsoft.com/office/drawing/2014/main" id="{4B89BF1C-734E-482D-AA70-348941166ED3}"/>
              </a:ext>
            </a:extLst>
          </p:cNvPr>
          <p:cNvPicPr/>
          <p:nvPr/>
        </p:nvPicPr>
        <p:blipFill rotWithShape="1">
          <a:blip r:embed="rId6"/>
          <a:srcRect t="46143" b="29684"/>
          <a:stretch/>
        </p:blipFill>
        <p:spPr>
          <a:xfrm>
            <a:off x="4952999" y="4957676"/>
            <a:ext cx="4739326" cy="323480"/>
          </a:xfrm>
          <a:prstGeom prst="rect">
            <a:avLst/>
          </a:prstGeom>
        </p:spPr>
      </p:pic>
      <p:sp>
        <p:nvSpPr>
          <p:cNvPr id="14" name="TextBox 13">
            <a:extLst>
              <a:ext uri="{FF2B5EF4-FFF2-40B4-BE49-F238E27FC236}">
                <a16:creationId xmlns:a16="http://schemas.microsoft.com/office/drawing/2014/main" id="{70C55499-8FF4-4050-AE6B-3B9292386549}"/>
              </a:ext>
            </a:extLst>
          </p:cNvPr>
          <p:cNvSpPr txBox="1"/>
          <p:nvPr/>
        </p:nvSpPr>
        <p:spPr>
          <a:xfrm>
            <a:off x="164573" y="5389275"/>
            <a:ext cx="3926075" cy="523220"/>
          </a:xfrm>
          <a:prstGeom prst="rect">
            <a:avLst/>
          </a:prstGeom>
          <a:noFill/>
        </p:spPr>
        <p:txBody>
          <a:bodyPr wrap="none" rtlCol="0">
            <a:spAutoFit/>
          </a:bodyPr>
          <a:lstStyle/>
          <a:p>
            <a:r>
              <a:rPr lang="en-US" altLang="ko-KR" dirty="0"/>
              <a:t>Connection is not secure in </a:t>
            </a:r>
            <a:r>
              <a:rPr lang="en-US" altLang="ko-KR" b="1" dirty="0">
                <a:solidFill>
                  <a:srgbClr val="FF0000"/>
                </a:solidFill>
              </a:rPr>
              <a:t>Non-Secure mode</a:t>
            </a:r>
          </a:p>
          <a:p>
            <a:r>
              <a:rPr lang="en-US" altLang="ko-KR" dirty="0"/>
              <a:t>Attacker is able to get JPG in the middle</a:t>
            </a:r>
            <a:endParaRPr lang="ko-KR" altLang="en-US" dirty="0"/>
          </a:p>
        </p:txBody>
      </p:sp>
      <p:sp>
        <p:nvSpPr>
          <p:cNvPr id="15" name="TextBox 14">
            <a:extLst>
              <a:ext uri="{FF2B5EF4-FFF2-40B4-BE49-F238E27FC236}">
                <a16:creationId xmlns:a16="http://schemas.microsoft.com/office/drawing/2014/main" id="{FA5AF505-6F31-4C3C-BED8-DB6C6ADBC282}"/>
              </a:ext>
            </a:extLst>
          </p:cNvPr>
          <p:cNvSpPr txBox="1"/>
          <p:nvPr/>
        </p:nvSpPr>
        <p:spPr>
          <a:xfrm>
            <a:off x="4869738" y="5407560"/>
            <a:ext cx="4214615" cy="523220"/>
          </a:xfrm>
          <a:prstGeom prst="rect">
            <a:avLst/>
          </a:prstGeom>
          <a:noFill/>
        </p:spPr>
        <p:txBody>
          <a:bodyPr wrap="none" rtlCol="0">
            <a:spAutoFit/>
          </a:bodyPr>
          <a:lstStyle/>
          <a:p>
            <a:r>
              <a:rPr lang="en-US" altLang="ko-KR" dirty="0"/>
              <a:t>Connection is protect by TLS 1.3 in </a:t>
            </a:r>
            <a:r>
              <a:rPr lang="en-US" altLang="ko-KR" b="1" dirty="0">
                <a:solidFill>
                  <a:srgbClr val="FF0000"/>
                </a:solidFill>
              </a:rPr>
              <a:t>Secure mode</a:t>
            </a:r>
          </a:p>
          <a:p>
            <a:r>
              <a:rPr lang="en-US" altLang="ko-KR" dirty="0"/>
              <a:t>Attacker can`t get JPG in the middle</a:t>
            </a:r>
            <a:endParaRPr lang="ko-KR" altLang="en-US" dirty="0"/>
          </a:p>
        </p:txBody>
      </p:sp>
      <p:sp>
        <p:nvSpPr>
          <p:cNvPr id="16" name="화살표: 오른쪽 15">
            <a:extLst>
              <a:ext uri="{FF2B5EF4-FFF2-40B4-BE49-F238E27FC236}">
                <a16:creationId xmlns:a16="http://schemas.microsoft.com/office/drawing/2014/main" id="{71BCBDA9-AB54-4E97-A2A1-F6E3AA87DC1D}"/>
              </a:ext>
            </a:extLst>
          </p:cNvPr>
          <p:cNvSpPr/>
          <p:nvPr/>
        </p:nvSpPr>
        <p:spPr>
          <a:xfrm>
            <a:off x="4518734" y="4625266"/>
            <a:ext cx="351004" cy="248575"/>
          </a:xfrm>
          <a:prstGeom prst="rightArrow">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97BC825C-6E43-48B8-BC65-1CD588D3F860}"/>
              </a:ext>
            </a:extLst>
          </p:cNvPr>
          <p:cNvSpPr/>
          <p:nvPr/>
        </p:nvSpPr>
        <p:spPr>
          <a:xfrm>
            <a:off x="1572475" y="4279037"/>
            <a:ext cx="194180" cy="195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21F9A7D4-E192-4A16-A0CF-682D73B2EC20}"/>
              </a:ext>
            </a:extLst>
          </p:cNvPr>
          <p:cNvSpPr/>
          <p:nvPr/>
        </p:nvSpPr>
        <p:spPr>
          <a:xfrm>
            <a:off x="1181857" y="4915229"/>
            <a:ext cx="584798" cy="259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DD6580F-3085-4691-82D9-99CD9A5B833D}"/>
              </a:ext>
            </a:extLst>
          </p:cNvPr>
          <p:cNvSpPr/>
          <p:nvPr/>
        </p:nvSpPr>
        <p:spPr>
          <a:xfrm>
            <a:off x="6419682" y="4409901"/>
            <a:ext cx="294625" cy="21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0BB401-669D-496D-9B9B-F77179B9C356}"/>
              </a:ext>
            </a:extLst>
          </p:cNvPr>
          <p:cNvSpPr/>
          <p:nvPr/>
        </p:nvSpPr>
        <p:spPr>
          <a:xfrm>
            <a:off x="7322662" y="4958954"/>
            <a:ext cx="2185322" cy="21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79921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5" name="Google Shape;635;p6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9" name="Google Shape;634;p67"/>
          <p:cNvSpPr txBox="1"/>
          <p:nvPr/>
        </p:nvSpPr>
        <p:spPr>
          <a:xfrm>
            <a:off x="92459" y="115888"/>
            <a:ext cx="6621849"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13. Demo of system</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 name="team1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287" y="705394"/>
            <a:ext cx="9129244" cy="5135200"/>
          </a:xfrm>
          <a:prstGeom prst="rect">
            <a:avLst/>
          </a:prstGeom>
        </p:spPr>
      </p:pic>
    </p:spTree>
    <p:extLst>
      <p:ext uri="{BB962C8B-B14F-4D97-AF65-F5344CB8AC3E}">
        <p14:creationId xmlns:p14="http://schemas.microsoft.com/office/powerpoint/2010/main" val="29638557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 name="Google Shape;634;p67"/>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lvl="0">
              <a:buSzPts val="2000"/>
            </a:pPr>
            <a:r>
              <a:rPr lang="en-US" altLang="ko-KR" sz="2000" b="1" dirty="0">
                <a:latin typeface="Arial" panose="020B0604020202020204" pitchFamily="34" charset="0"/>
                <a:cs typeface="Arial" panose="020B0604020202020204" pitchFamily="34" charset="0"/>
              </a:rPr>
              <a:t>14. Lessons</a:t>
            </a: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and</a:t>
            </a: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Learned</a:t>
            </a:r>
            <a:endParaRPr lang="en-US" altLang="ko-KR" sz="2000" dirty="0">
              <a:latin typeface="Arial" panose="020B0604020202020204" pitchFamily="34" charset="0"/>
              <a:cs typeface="Arial" panose="020B0604020202020204" pitchFamily="34" charset="0"/>
            </a:endParaRPr>
          </a:p>
        </p:txBody>
      </p:sp>
      <p:sp>
        <p:nvSpPr>
          <p:cNvPr id="7" name="Google Shape;635;p6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8" name="Google Shape;171;p52"/>
          <p:cNvGraphicFramePr/>
          <p:nvPr>
            <p:extLst>
              <p:ext uri="{D42A27DB-BD31-4B8C-83A1-F6EECF244321}">
                <p14:modId xmlns:p14="http://schemas.microsoft.com/office/powerpoint/2010/main" val="1912510741"/>
              </p:ext>
            </p:extLst>
          </p:nvPr>
        </p:nvGraphicFramePr>
        <p:xfrm>
          <a:off x="435429" y="829163"/>
          <a:ext cx="8934994" cy="5408514"/>
        </p:xfrm>
        <a:graphic>
          <a:graphicData uri="http://schemas.openxmlformats.org/drawingml/2006/table">
            <a:tbl>
              <a:tblPr firstRow="1" bandRow="1">
                <a:tableStyleId>{9043ED33-79EA-4A2D-99CA-7083DB51D2CF}</a:tableStyleId>
              </a:tblPr>
              <a:tblGrid>
                <a:gridCol w="1558834">
                  <a:extLst>
                    <a:ext uri="{9D8B030D-6E8A-4147-A177-3AD203B41FA5}">
                      <a16:colId xmlns:a16="http://schemas.microsoft.com/office/drawing/2014/main" val="20000"/>
                    </a:ext>
                  </a:extLst>
                </a:gridCol>
                <a:gridCol w="3614057">
                  <a:extLst>
                    <a:ext uri="{9D8B030D-6E8A-4147-A177-3AD203B41FA5}">
                      <a16:colId xmlns:a16="http://schemas.microsoft.com/office/drawing/2014/main" val="20001"/>
                    </a:ext>
                  </a:extLst>
                </a:gridCol>
                <a:gridCol w="3762103">
                  <a:extLst>
                    <a:ext uri="{9D8B030D-6E8A-4147-A177-3AD203B41FA5}">
                      <a16:colId xmlns:a16="http://schemas.microsoft.com/office/drawing/2014/main" val="20002"/>
                    </a:ext>
                  </a:extLst>
                </a:gridCol>
              </a:tblGrid>
              <a:tr h="294517">
                <a:tc>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altLang="ko-KR" sz="1600" u="none" strike="noStrike" cap="none" dirty="0">
                          <a:sym typeface="Arial"/>
                        </a:rPr>
                        <a:t>Lesson</a:t>
                      </a:r>
                      <a:endParaRPr lang="en-US" altLang="ko-KR" sz="16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altLang="ko-KR" sz="1600" b="1" dirty="0">
                          <a:latin typeface="Arial Unicode MS" panose="020B0604020202020204" pitchFamily="50" charset="-127"/>
                          <a:ea typeface="Arial Unicode MS" panose="020B0604020202020204" pitchFamily="50" charset="-127"/>
                          <a:cs typeface="Arial Unicode MS" panose="020B0604020202020204" pitchFamily="50" charset="-127"/>
                        </a:rPr>
                        <a:t>Activities</a:t>
                      </a:r>
                      <a:endParaRPr sz="16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ym typeface="Arial"/>
                        </a:rPr>
                        <a:t>Learned</a:t>
                      </a:r>
                      <a:endParaRPr sz="1600" b="0" i="0" u="none" strike="noStrike" cap="none" dirty="0">
                        <a:solidFill>
                          <a:schemeClr val="lt1"/>
                        </a:solidFill>
                        <a:latin typeface="Arial" panose="020B0604020202020204" pitchFamily="34" charset="0"/>
                        <a:ea typeface="Arial"/>
                        <a:cs typeface="Arial" panose="020B0604020202020204" pitchFamily="34" charset="0"/>
                        <a:sym typeface="Arial"/>
                      </a:endParaRPr>
                    </a:p>
                  </a:txBody>
                  <a:tcPr marL="9500" marR="9500" marT="9500" marB="0" anchor="ctr"/>
                </a:tc>
                <a:extLst>
                  <a:ext uri="{0D108BD9-81ED-4DB2-BD59-A6C34878D82A}">
                    <a16:rowId xmlns:a16="http://schemas.microsoft.com/office/drawing/2014/main" val="10000"/>
                  </a:ext>
                </a:extLst>
              </a:tr>
              <a:tr h="547427">
                <a:tc>
                  <a:txBody>
                    <a:bodyPr/>
                    <a:lstStyle/>
                    <a:p>
                      <a:pPr marL="0" marR="0" lvl="0" indent="0" algn="l" rtl="0">
                        <a:lnSpc>
                          <a:spcPct val="131250"/>
                        </a:lnSpc>
                        <a:spcBef>
                          <a:spcPts val="0"/>
                        </a:spcBef>
                        <a:spcAft>
                          <a:spcPts val="0"/>
                        </a:spcAft>
                        <a:buClr>
                          <a:srgbClr val="000000"/>
                        </a:buClr>
                        <a:buSzPts val="1400"/>
                        <a:buFont typeface="Arial"/>
                        <a:buNone/>
                      </a:pPr>
                      <a:r>
                        <a:rPr lang="en-US" altLang="ko-KR" sz="1000" u="none" strike="noStrike" cap="none" dirty="0">
                          <a:sym typeface="Arial"/>
                        </a:rPr>
                        <a:t>Asset Identification</a:t>
                      </a:r>
                      <a:endParaRPr lang="en-US" altLang="ko-KR" sz="1000" b="0" i="0" u="none" strike="noStrike" cap="none" dirty="0">
                        <a:solidFill>
                          <a:srgbClr val="000000"/>
                        </a:solidFill>
                        <a:latin typeface="Arial" panose="020B0604020202020204" pitchFamily="34" charset="0"/>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I</a:t>
                      </a:r>
                      <a:r>
                        <a:rPr lang="en-US" sz="1000" b="0" i="0" u="none" strike="noStrike" cap="none" dirty="0">
                          <a:solidFill>
                            <a:schemeClr val="dk1"/>
                          </a:solidFill>
                          <a:latin typeface="Arial"/>
                          <a:ea typeface="Arial"/>
                          <a:cs typeface="Arial"/>
                          <a:sym typeface="Arimo"/>
                        </a:rPr>
                        <a:t>dentifying assets</a:t>
                      </a: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altLang="ko-KR" sz="1000" b="0" i="0" u="none" strike="noStrike" cap="none" dirty="0">
                          <a:solidFill>
                            <a:schemeClr val="dk1"/>
                          </a:solidFill>
                          <a:latin typeface="Arial"/>
                          <a:ea typeface="Arial"/>
                          <a:cs typeface="Arial"/>
                          <a:sym typeface="Arial"/>
                        </a:rPr>
                        <a:t>Things attackers want</a:t>
                      </a: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altLang="ko-KR" sz="1000" b="0" i="0" u="none" strike="noStrike" cap="none" dirty="0">
                          <a:solidFill>
                            <a:schemeClr val="dk1"/>
                          </a:solidFill>
                          <a:latin typeface="Arial"/>
                          <a:ea typeface="Arial"/>
                          <a:cs typeface="Arial"/>
                          <a:sym typeface="Arial"/>
                        </a:rPr>
                        <a:t>Things you want to protect</a:t>
                      </a: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altLang="ko-KR" sz="1000" b="0" i="0" u="none" strike="noStrike" cap="none" dirty="0">
                          <a:solidFill>
                            <a:schemeClr val="dk1"/>
                          </a:solidFill>
                          <a:latin typeface="Arial"/>
                          <a:ea typeface="Arial"/>
                          <a:cs typeface="Arial"/>
                          <a:sym typeface="Arial"/>
                        </a:rPr>
                        <a:t>Stepping stones to either of these</a:t>
                      </a: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Good:</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Knowing the assets that actually need to be protected can make an effort to constantly improve the quality of developments.</a:t>
                      </a:r>
                      <a:endPar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1"/>
                  </a:ext>
                </a:extLst>
              </a:tr>
              <a:tr h="682184">
                <a:tc>
                  <a:txBody>
                    <a:bodyPr/>
                    <a:lstStyle/>
                    <a:p>
                      <a:pPr marL="0" marR="0" lvl="0" indent="0" algn="l" rtl="0">
                        <a:lnSpc>
                          <a:spcPct val="131250"/>
                        </a:lnSpc>
                        <a:spcBef>
                          <a:spcPts val="0"/>
                        </a:spcBef>
                        <a:spcAft>
                          <a:spcPts val="0"/>
                        </a:spcAft>
                        <a:buClr>
                          <a:srgbClr val="000000"/>
                        </a:buClr>
                        <a:buSzPts val="1400"/>
                        <a:buFont typeface="Arial"/>
                        <a:buNone/>
                      </a:pPr>
                      <a:r>
                        <a:rPr lang="en-US" altLang="ko-KR" sz="1000" u="none" strike="noStrike" cap="none" dirty="0">
                          <a:sym typeface="Arial"/>
                        </a:rPr>
                        <a:t>Security Risk Assessment</a:t>
                      </a:r>
                      <a:endParaRPr lang="en-US" altLang="ko-KR" sz="1000" b="0" i="0" u="none" strike="noStrike" cap="none" dirty="0">
                        <a:solidFill>
                          <a:srgbClr val="000000"/>
                        </a:solidFill>
                        <a:latin typeface="Arial" panose="020B0604020202020204" pitchFamily="34" charset="0"/>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Brain</a:t>
                      </a:r>
                      <a:r>
                        <a:rPr lang="en-US" altLang="ko-KR" sz="1000" u="none" strike="noStrike" cap="none" dirty="0">
                          <a:sym typeface="Arimo"/>
                        </a:rPr>
                        <a:t>storming </a:t>
                      </a:r>
                      <a:r>
                        <a:rPr lang="en-US" sz="1000" u="none" strike="noStrike" cap="none" dirty="0">
                          <a:sym typeface="Arimo"/>
                        </a:rPr>
                        <a:t> Security Risk and Rating 3</a:t>
                      </a:r>
                      <a:r>
                        <a:rPr lang="en-US" sz="1000" u="none" strike="noStrike" cap="none" baseline="0" dirty="0">
                          <a:sym typeface="Arimo"/>
                        </a:rPr>
                        <a:t> points of view</a:t>
                      </a:r>
                      <a:endParaRPr lang="en-US" sz="1000" u="none" strike="noStrike" cap="none" dirty="0">
                        <a:sym typeface="Arimo"/>
                      </a:endParaRP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sz="1000" u="none" strike="noStrike" cap="none" dirty="0">
                          <a:sym typeface="Arimo"/>
                        </a:rPr>
                        <a:t>Sniffing data flow</a:t>
                      </a: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sz="1000" u="none" strike="noStrike" cap="none" dirty="0">
                          <a:sym typeface="Arimo"/>
                        </a:rPr>
                        <a:t>Attack network communication</a:t>
                      </a:r>
                    </a:p>
                    <a:p>
                      <a:pPr marL="171450" marR="0" lvl="0" indent="-171450" algn="l" rtl="0">
                        <a:lnSpc>
                          <a:spcPct val="100000"/>
                        </a:lnSpc>
                        <a:spcBef>
                          <a:spcPts val="0"/>
                        </a:spcBef>
                        <a:spcAft>
                          <a:spcPts val="0"/>
                        </a:spcAft>
                        <a:buClr>
                          <a:srgbClr val="000000"/>
                        </a:buClr>
                        <a:buSzPts val="1000"/>
                        <a:buFont typeface="Wingdings" panose="05000000000000000000" pitchFamily="2" charset="2"/>
                        <a:buChar char="Ø"/>
                      </a:pPr>
                      <a:r>
                        <a:rPr lang="en-US" sz="1000" u="none" strike="noStrike" cap="none" dirty="0">
                          <a:sym typeface="Arimo"/>
                        </a:rPr>
                        <a:t>Tampering DB data</a:t>
                      </a: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Good:</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Listing the different scenarios of risk can have makes it clear what tasks need to be done</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Bad:</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mo"/>
                        </a:rPr>
                        <a:t>Difficult to define exact criteria for scoring</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2"/>
                  </a:ext>
                </a:extLst>
              </a:tr>
              <a:tr h="547427">
                <a:tc>
                  <a:txBody>
                    <a:bodyPr/>
                    <a:lstStyle/>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al"/>
                        </a:rPr>
                        <a:t>Threat Analysis</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indent="0" latinLnBrk="1">
                        <a:buFontTx/>
                        <a:buNone/>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Analysis</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 threat u</a:t>
                      </a: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sing MS Threat modeling</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 tool</a:t>
                      </a:r>
                    </a:p>
                    <a:p>
                      <a:pPr marL="171450" indent="-171450" latinLnBrk="1">
                        <a:buFont typeface="Wingdings" panose="05000000000000000000" pitchFamily="2" charset="2"/>
                        <a:buChar char="Ø"/>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Drawing DFD</a:t>
                      </a:r>
                    </a:p>
                    <a:p>
                      <a:pPr marL="171450" indent="-171450" latinLnBrk="1">
                        <a:buFont typeface="Wingdings" panose="05000000000000000000" pitchFamily="2" charset="2"/>
                        <a:buChar char="Ø"/>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Define Trust boundaries</a:t>
                      </a:r>
                    </a:p>
                    <a:p>
                      <a:pPr marL="171450" indent="-171450" latinLnBrk="1">
                        <a:buFont typeface="Wingdings" panose="05000000000000000000" pitchFamily="2" charset="2"/>
                        <a:buChar char="Ø"/>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Categorizing threats with STRIDE</a:t>
                      </a:r>
                      <a:endPar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mo"/>
                        </a:rPr>
                        <a:t>Good:</a:t>
                      </a:r>
                    </a:p>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mo"/>
                        </a:rPr>
                        <a:t>The vague risk becomes clear through the tool</a:t>
                      </a:r>
                    </a:p>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mo"/>
                        </a:rPr>
                        <a:t>Bad:</a:t>
                      </a:r>
                    </a:p>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mo"/>
                        </a:rPr>
                        <a:t>Difficult to define exact criteria for scoring</a:t>
                      </a:r>
                      <a:endParaRPr lang="en-US" altLang="ko-K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3"/>
                  </a:ext>
                </a:extLst>
              </a:tr>
              <a:tr h="951697">
                <a:tc>
                  <a:txBody>
                    <a:bodyPr/>
                    <a:lstStyle/>
                    <a:p>
                      <a:pPr marL="0" marR="0" lvl="0" indent="0" algn="l" rtl="0">
                        <a:lnSpc>
                          <a:spcPct val="131250"/>
                        </a:lnSpc>
                        <a:spcBef>
                          <a:spcPts val="0"/>
                        </a:spcBef>
                        <a:spcAft>
                          <a:spcPts val="0"/>
                        </a:spcAft>
                        <a:buClr>
                          <a:srgbClr val="000000"/>
                        </a:buClr>
                        <a:buSzPts val="1400"/>
                        <a:buFont typeface="Arial"/>
                        <a:buNone/>
                      </a:pPr>
                      <a:r>
                        <a:rPr lang="en-US" altLang="ko-KR" sz="1000" u="none" strike="noStrike" cap="none" dirty="0">
                          <a:sym typeface="Arial"/>
                        </a:rPr>
                        <a:t>Mitigation Threats</a:t>
                      </a:r>
                      <a:endParaRPr lang="en-US" altLang="ko-KR" sz="1000" b="0" i="0" u="none" strike="noStrike" cap="none" dirty="0">
                        <a:solidFill>
                          <a:srgbClr val="000000"/>
                        </a:solidFill>
                        <a:latin typeface="Arial" panose="020B0604020202020204" pitchFamily="34" charset="0"/>
                        <a:cs typeface="Arial" panose="020B0604020202020204" pitchFamily="34" charset="0"/>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Establishing Threat Mitigation Plans</a:t>
                      </a:r>
                    </a:p>
                    <a:p>
                      <a:pPr marL="171450" indent="-171450" latinLnBrk="1">
                        <a:buFont typeface="Wingdings" panose="05000000000000000000" pitchFamily="2" charset="2"/>
                        <a:buChar char="Ø"/>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Relay attack – add New time stamp</a:t>
                      </a:r>
                    </a:p>
                    <a:p>
                      <a:pPr marL="171450" indent="-171450" latinLnBrk="1">
                        <a:buFont typeface="Wingdings" panose="05000000000000000000" pitchFamily="2" charset="2"/>
                        <a:buChar char="Ø"/>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Sniffing</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Data flow </a:t>
                      </a: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 TLS 1.3</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 with </a:t>
                      </a:r>
                      <a:r>
                        <a:rPr lang="en-US" altLang="ko-KR" sz="1000" b="0" baseline="0" dirty="0" err="1">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wolfSSL</a:t>
                      </a:r>
                      <a:endPar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endParaRPr>
                    </a:p>
                    <a:p>
                      <a:pPr marL="171450" indent="-171450" latinLnBrk="1">
                        <a:buFont typeface="Wingdings" panose="05000000000000000000" pitchFamily="2" charset="2"/>
                        <a:buChar char="Ø"/>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Tampered DBs  AES_128_CBC data encryption</a:t>
                      </a:r>
                    </a:p>
                    <a:p>
                      <a:pPr marL="171450" indent="-171450" latinLnBrk="1">
                        <a:buFont typeface="Wingdings" panose="05000000000000000000" pitchFamily="2" charset="2"/>
                        <a:buChar char="Ø"/>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Elevation of Root privilege   minimum privileges for user</a:t>
                      </a:r>
                    </a:p>
                    <a:p>
                      <a:pPr marL="171450" indent="-171450" latinLnBrk="1">
                        <a:buFont typeface="Wingdings" panose="05000000000000000000" pitchFamily="2" charset="2"/>
                        <a:buChar char="Ø"/>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Attack</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ing many connections </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sym typeface="Wingdings" panose="05000000000000000000" pitchFamily="2" charset="2"/>
                        </a:rPr>
                        <a:t> Drop all except serviced port</a:t>
                      </a:r>
                      <a:endPar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Good:</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Possible to investigate various threat mitigation measures.</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Bad:</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Many of the mitigation measures initially determined were not implemented due to time reasons.</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4"/>
                  </a:ext>
                </a:extLst>
              </a:tr>
              <a:tr h="452491">
                <a:tc>
                  <a:txBody>
                    <a:bodyPr/>
                    <a:lstStyle/>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u="none" strike="noStrike" cap="none" dirty="0">
                          <a:sym typeface="Arial"/>
                        </a:rPr>
                        <a:t>Security Requirements </a:t>
                      </a:r>
                      <a:r>
                        <a:rPr lang="en-US" altLang="ko-KR" sz="1000" b="0" i="0" u="none" strike="noStrike" cap="none" dirty="0">
                          <a:solidFill>
                            <a:srgbClr val="000000"/>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&amp;</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b="0" i="0" u="none" strike="noStrike" cap="none" dirty="0">
                          <a:solidFill>
                            <a:srgbClr val="000000"/>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Quality Attributes</a:t>
                      </a:r>
                      <a:endParaRPr lang="ko-KR" altLang="en-US" sz="1000" b="0">
                        <a:latin typeface="Arial Unicode MS" panose="020B0604020202020204" pitchFamily="50" charset="-127"/>
                        <a:ea typeface="Arial Unicode MS" panose="020B0604020202020204" pitchFamily="50" charset="-127"/>
                        <a:cs typeface="Arial Unicode MS" panose="020B0604020202020204" pitchFamily="50" charset="-127"/>
                      </a:endParaRPr>
                    </a:p>
                    <a:p>
                      <a:pPr marL="0" marR="0" lvl="0" indent="0" algn="l" rtl="0">
                        <a:lnSpc>
                          <a:spcPct val="131250"/>
                        </a:lnSpc>
                        <a:spcBef>
                          <a:spcPts val="0"/>
                        </a:spcBef>
                        <a:spcAft>
                          <a:spcPts val="0"/>
                        </a:spcAft>
                        <a:buClr>
                          <a:srgbClr val="000000"/>
                        </a:buClr>
                        <a:buSzPts val="1400"/>
                        <a:buFont typeface="Arial"/>
                        <a:buNone/>
                      </a:pPr>
                      <a:endParaRPr lang="en-US" altLang="ko-KR" sz="1000" b="0" i="0" u="none" strike="noStrike" cap="none" dirty="0">
                        <a:solidFill>
                          <a:srgbClr val="000000"/>
                        </a:solidFill>
                        <a:latin typeface="Arial" panose="020B0604020202020204" pitchFamily="34" charset="0"/>
                        <a:cs typeface="Arial" panose="020B0604020202020204" pitchFamily="34" charset="0"/>
                        <a:sym typeface="Arial"/>
                      </a:endParaRPr>
                    </a:p>
                  </a:txBody>
                  <a:tcPr marL="9500" marR="9500" marT="9500" marB="0"/>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Describe</a:t>
                      </a: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 new security requirements and considering QA</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dirty="0">
                          <a:latin typeface="Arial Unicode MS" panose="020B0604020202020204" pitchFamily="50" charset="-127"/>
                          <a:ea typeface="Arial Unicode MS" panose="020B0604020202020204" pitchFamily="50" charset="-127"/>
                          <a:cs typeface="Arial Unicode MS" panose="020B0604020202020204" pitchFamily="50" charset="-127"/>
                        </a:rPr>
                        <a:t>Confidentiality</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Integrity</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baseline="0" dirty="0">
                          <a:latin typeface="Arial Unicode MS" panose="020B0604020202020204" pitchFamily="50" charset="-127"/>
                          <a:ea typeface="Arial Unicode MS" panose="020B0604020202020204" pitchFamily="50" charset="-127"/>
                          <a:cs typeface="Arial Unicode MS" panose="020B0604020202020204" pitchFamily="50" charset="-127"/>
                        </a:rPr>
                        <a:t>Availability</a:t>
                      </a:r>
                    </a:p>
                  </a:txBody>
                  <a:tcPr marL="9500" marR="9500" marT="9500" marB="0"/>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ko-KR" sz="1000" b="0" i="0" u="none" strike="noStrike" cap="none" dirty="0">
                          <a:solidFill>
                            <a:schemeClr val="dk1"/>
                          </a:solidFill>
                          <a:latin typeface="Arial"/>
                          <a:ea typeface="Arial"/>
                          <a:cs typeface="Arial"/>
                          <a:sym typeface="Arial"/>
                        </a:rPr>
                        <a:t>Good:</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ko-KR" sz="1000" b="0" i="0" u="none" strike="noStrike" cap="none" dirty="0">
                          <a:solidFill>
                            <a:schemeClr val="dk1"/>
                          </a:solidFill>
                          <a:latin typeface="Arial"/>
                          <a:ea typeface="Arial"/>
                          <a:cs typeface="Arial"/>
                          <a:sym typeface="Arial"/>
                        </a:rPr>
                        <a:t>Can guarantee security requirement with confidentiality, integrity, availability through Quality attribute</a:t>
                      </a:r>
                      <a:r>
                        <a:rPr lang="en-US" altLang="ko-KR" sz="1000" b="0" i="0" u="none" strike="noStrike" cap="none" baseline="0" dirty="0">
                          <a:solidFill>
                            <a:schemeClr val="dk1"/>
                          </a:solidFill>
                          <a:latin typeface="Arial"/>
                          <a:ea typeface="Arial"/>
                          <a:cs typeface="Arial"/>
                          <a:sym typeface="Arial"/>
                        </a:rPr>
                        <a:t> process</a:t>
                      </a:r>
                      <a:endParaRPr lang="en-US" altLang="ko-KR" sz="10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b="0" i="0" u="none" strike="noStrike" cap="none" dirty="0">
                          <a:solidFill>
                            <a:schemeClr val="dk1"/>
                          </a:solidFill>
                          <a:latin typeface="Arial"/>
                          <a:ea typeface="Arial"/>
                          <a:cs typeface="Arial"/>
                          <a:sym typeface="Arial"/>
                        </a:rPr>
                        <a:t>Bad:</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b="0" i="0" u="none" strike="noStrike" cap="none" dirty="0">
                          <a:solidFill>
                            <a:schemeClr val="dk1"/>
                          </a:solidFill>
                          <a:latin typeface="Arial"/>
                          <a:ea typeface="Arial"/>
                          <a:cs typeface="Arial"/>
                          <a:sym typeface="Arial"/>
                        </a:rPr>
                        <a:t>The boundary between requirements and QA was ambiguous, so it was not possible to accurately distinguish them.</a:t>
                      </a:r>
                      <a:endParaRPr sz="1400" b="0" u="none" strike="noStrike" cap="none" dirty="0">
                        <a:latin typeface="Arial" panose="020B0604020202020204" pitchFamily="34" charset="0"/>
                        <a:cs typeface="Arial" panose="020B0604020202020204" pitchFamily="34" charset="0"/>
                      </a:endParaRPr>
                    </a:p>
                  </a:txBody>
                  <a:tcPr marL="9500" marR="9500" marT="9500" marB="0"/>
                </a:tc>
                <a:extLst>
                  <a:ext uri="{0D108BD9-81ED-4DB2-BD59-A6C34878D82A}">
                    <a16:rowId xmlns:a16="http://schemas.microsoft.com/office/drawing/2014/main" val="10005"/>
                  </a:ext>
                </a:extLst>
              </a:tr>
              <a:tr h="857939">
                <a:tc>
                  <a:txBody>
                    <a:bodyPr/>
                    <a:lstStyle/>
                    <a:p>
                      <a:pPr marL="0" marR="0" lvl="0" indent="0" algn="l" rtl="0">
                        <a:lnSpc>
                          <a:spcPct val="100000"/>
                        </a:lnSpc>
                        <a:spcBef>
                          <a:spcPts val="0"/>
                        </a:spcBef>
                        <a:spcAft>
                          <a:spcPts val="0"/>
                        </a:spcAft>
                        <a:buClr>
                          <a:srgbClr val="000000"/>
                        </a:buClr>
                        <a:buSzPts val="1000"/>
                        <a:buFont typeface="Arial"/>
                        <a:buNone/>
                      </a:pPr>
                      <a:r>
                        <a:rPr lang="en-US" altLang="ko-KR" sz="1000" u="none" strike="noStrike" cap="none" dirty="0">
                          <a:sym typeface="Arial"/>
                        </a:rPr>
                        <a:t>Secure Coding &amp;</a:t>
                      </a:r>
                      <a:r>
                        <a:rPr lang="en-US" altLang="ko-KR" sz="1000" u="none" strike="noStrike" cap="none" baseline="0" dirty="0">
                          <a:sym typeface="Arial"/>
                        </a:rPr>
                        <a:t> </a:t>
                      </a:r>
                      <a:r>
                        <a:rPr lang="en-US" altLang="ko-KR" sz="1000" dirty="0"/>
                        <a:t>Static Analysis</a:t>
                      </a:r>
                      <a:endParaRPr lang="en-US" altLang="ko-KR" sz="10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Reviewing </a:t>
                      </a:r>
                      <a:r>
                        <a:rPr lang="en-US" sz="1000" b="0" i="0" u="none" strike="noStrike" cap="none" dirty="0" err="1">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c++</a:t>
                      </a:r>
                      <a:r>
                        <a:rPr lang="en-US"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 code standard and selecting tool</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OWASP</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CERT</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CWE</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altLang="ko-KR" sz="1000" b="0" i="0" u="none" strike="noStrike" cap="none" dirty="0" err="1">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Misra</a:t>
                      </a:r>
                      <a:r>
                        <a:rPr lang="en-US" altLang="ko-K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-c</a:t>
                      </a:r>
                    </a:p>
                    <a:p>
                      <a:pPr marL="0" marR="0" lvl="0" indent="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None/>
                        <a:tabLst/>
                        <a:defRPr/>
                      </a:pPr>
                      <a:r>
                        <a:rPr lang="en-US" altLang="ko-K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selecting tool</a:t>
                      </a: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sz="1000" b="0" i="0" u="none" strike="noStrike" cap="none" dirty="0" err="1">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flawfinder</a:t>
                      </a:r>
                      <a:endParaRPr lang="en-US"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000"/>
                        <a:buFont typeface="Wingdings" panose="05000000000000000000" pitchFamily="2" charset="2"/>
                        <a:buChar char="Ø"/>
                        <a:tabLst/>
                        <a:defRPr/>
                      </a:pPr>
                      <a:r>
                        <a:rPr lang="en-US" sz="1000" b="0" i="0" u="none" strike="noStrike" cap="none" dirty="0" err="1">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rPr>
                        <a:t>cppcheck</a:t>
                      </a:r>
                      <a:endParaRPr sz="1000" b="0" i="0" u="none" strike="noStrike" cap="none" dirty="0">
                        <a:solidFill>
                          <a:schemeClr val="dk1"/>
                        </a:solidFill>
                        <a:latin typeface="Arial Unicode MS" panose="020B0604020202020204" pitchFamily="50" charset="-127"/>
                        <a:ea typeface="Arial Unicode MS" panose="020B0604020202020204" pitchFamily="50" charset="-127"/>
                        <a:cs typeface="Arial Unicode MS" panose="020B0604020202020204" pitchFamily="50" charset="-127"/>
                        <a:sym typeface="Arial"/>
                      </a:endParaRPr>
                    </a:p>
                  </a:txBody>
                  <a:tcPr marL="9500" marR="9500" marT="9500"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Good:</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Being able to look at and review the standards of secure coding</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Bad:</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Difficult to apply the tool to the ARM-based device system.</a:t>
                      </a: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panose="020B0604020202020204" pitchFamily="34" charset="0"/>
                          <a:ea typeface="Arimo"/>
                          <a:cs typeface="Arial" panose="020B0604020202020204" pitchFamily="34" charset="0"/>
                          <a:sym typeface="Arimo"/>
                        </a:rPr>
                        <a:t>Not spending more time on </a:t>
                      </a:r>
                      <a:r>
                        <a:rPr lang="en-US" sz="1000" b="0" i="0" u="none" strike="noStrike" cap="none">
                          <a:solidFill>
                            <a:srgbClr val="000000"/>
                          </a:solidFill>
                          <a:latin typeface="Arial" panose="020B0604020202020204" pitchFamily="34" charset="0"/>
                          <a:ea typeface="Arimo"/>
                          <a:cs typeface="Arial" panose="020B0604020202020204" pitchFamily="34" charset="0"/>
                          <a:sym typeface="Arimo"/>
                        </a:rPr>
                        <a:t>static analysis</a:t>
                      </a:r>
                      <a:endParaRPr sz="1000" b="0" i="0" u="none" strike="noStrike" cap="none" dirty="0">
                        <a:solidFill>
                          <a:srgbClr val="000000"/>
                        </a:solidFill>
                        <a:latin typeface="Arial" panose="020B0604020202020204" pitchFamily="34" charset="0"/>
                        <a:ea typeface="Arimo"/>
                        <a:cs typeface="Arial" panose="020B0604020202020204" pitchFamily="34" charset="0"/>
                        <a:sym typeface="Arimo"/>
                      </a:endParaRPr>
                    </a:p>
                  </a:txBody>
                  <a:tcPr marL="9500" marR="9500" marT="9500" marB="0"/>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ge0bd8026fd_0_0"/>
          <p:cNvSpPr txBox="1"/>
          <p:nvPr/>
        </p:nvSpPr>
        <p:spPr>
          <a:xfrm>
            <a:off x="3293720" y="3062959"/>
            <a:ext cx="30000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4800" b="1" dirty="0">
                <a:latin typeface="Arial" panose="020B0604020202020204" pitchFamily="34" charset="0"/>
                <a:cs typeface="Arial" panose="020B0604020202020204" pitchFamily="34" charset="0"/>
              </a:rPr>
              <a:t>Appendix</a:t>
            </a:r>
            <a:endParaRPr sz="4800" b="1" i="0" u="none" strike="noStrike" cap="none" dirty="0">
              <a:solidFill>
                <a:srgbClr val="000000"/>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61603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6"/>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Secure system Sequence Diagram #1</a:t>
            </a:r>
            <a:endParaRPr sz="2000" b="1" i="0" u="none" strike="noStrike" cap="none" dirty="0">
              <a:solidFill>
                <a:srgbClr val="000000"/>
              </a:solidFill>
              <a:latin typeface="Arial"/>
              <a:ea typeface="Arial"/>
              <a:cs typeface="Arial"/>
              <a:sym typeface="Arial"/>
            </a:endParaRPr>
          </a:p>
        </p:txBody>
      </p:sp>
      <p:sp>
        <p:nvSpPr>
          <p:cNvPr id="244" name="Google Shape;244;p56"/>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245" name="Google Shape;245;p56"/>
          <p:cNvSpPr txBox="1"/>
          <p:nvPr/>
        </p:nvSpPr>
        <p:spPr>
          <a:xfrm>
            <a:off x="102164" y="652765"/>
            <a:ext cx="9675372" cy="431456"/>
          </a:xfrm>
          <a:prstGeom prst="rect">
            <a:avLst/>
          </a:prstGeom>
          <a:noFill/>
          <a:ln>
            <a:noFill/>
          </a:ln>
        </p:spPr>
        <p:txBody>
          <a:bodyPr spcFirstLastPara="1" wrap="square" lIns="72000" tIns="36000" rIns="72000" bIns="36000" anchor="t" anchorCtr="0">
            <a:spAutoFit/>
          </a:bodyPr>
          <a:lstStyle/>
          <a:p>
            <a:pPr marL="0" marR="0" lvl="0" indent="0" algn="just" rtl="0">
              <a:lnSpc>
                <a:spcPct val="107000"/>
              </a:lnSpc>
              <a:spcBef>
                <a:spcPts val="0"/>
              </a:spcBef>
              <a:spcAft>
                <a:spcPts val="100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Case #1 set secure mode</a:t>
            </a:r>
            <a:endParaRPr sz="1400" b="0" i="0" u="none" strike="noStrike" cap="none">
              <a:solidFill>
                <a:srgbClr val="000000"/>
              </a:solidFill>
              <a:latin typeface="Arial"/>
              <a:ea typeface="Arial"/>
              <a:cs typeface="Arial"/>
              <a:sym typeface="Arial"/>
            </a:endParaRPr>
          </a:p>
        </p:txBody>
      </p:sp>
      <p:grpSp>
        <p:nvGrpSpPr>
          <p:cNvPr id="246" name="Google Shape;246;p56"/>
          <p:cNvGrpSpPr/>
          <p:nvPr/>
        </p:nvGrpSpPr>
        <p:grpSpPr>
          <a:xfrm>
            <a:off x="968114" y="1243280"/>
            <a:ext cx="7936890" cy="4756574"/>
            <a:chOff x="968114" y="1243280"/>
            <a:chExt cx="7936890" cy="4756574"/>
          </a:xfrm>
        </p:grpSpPr>
        <p:sp>
          <p:nvSpPr>
            <p:cNvPr id="247" name="Google Shape;247;p56"/>
            <p:cNvSpPr/>
            <p:nvPr/>
          </p:nvSpPr>
          <p:spPr>
            <a:xfrm>
              <a:off x="7681004" y="1243280"/>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Mode Control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248" name="Google Shape;248;p56"/>
            <p:cNvCxnSpPr>
              <a:stCxn id="247" idx="2"/>
            </p:cNvCxnSpPr>
            <p:nvPr/>
          </p:nvCxnSpPr>
          <p:spPr>
            <a:xfrm>
              <a:off x="8293004" y="1855280"/>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249" name="Google Shape;249;p56"/>
            <p:cNvCxnSpPr>
              <a:stCxn id="250" idx="1"/>
              <a:endCxn id="251" idx="3"/>
            </p:cNvCxnSpPr>
            <p:nvPr/>
          </p:nvCxnSpPr>
          <p:spPr>
            <a:xfrm rot="10800000">
              <a:off x="5605738" y="2379492"/>
              <a:ext cx="2692500" cy="0"/>
            </a:xfrm>
            <a:prstGeom prst="straightConnector1">
              <a:avLst/>
            </a:prstGeom>
            <a:noFill/>
            <a:ln w="9525" cap="flat" cmpd="sng">
              <a:solidFill>
                <a:schemeClr val="dk1"/>
              </a:solidFill>
              <a:prstDash val="solid"/>
              <a:round/>
              <a:headEnd type="none" w="sm" len="sm"/>
              <a:tailEnd type="triangle" w="med" len="med"/>
            </a:ln>
          </p:spPr>
        </p:cxnSp>
        <p:sp>
          <p:nvSpPr>
            <p:cNvPr id="252" name="Google Shape;252;p56"/>
            <p:cNvSpPr/>
            <p:nvPr/>
          </p:nvSpPr>
          <p:spPr>
            <a:xfrm>
              <a:off x="4995848" y="1247702"/>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253" name="Google Shape;253;p56"/>
            <p:cNvCxnSpPr>
              <a:stCxn id="252" idx="2"/>
            </p:cNvCxnSpPr>
            <p:nvPr/>
          </p:nvCxnSpPr>
          <p:spPr>
            <a:xfrm>
              <a:off x="5607848" y="1859702"/>
              <a:ext cx="0" cy="4139100"/>
            </a:xfrm>
            <a:prstGeom prst="straightConnector1">
              <a:avLst/>
            </a:prstGeom>
            <a:noFill/>
            <a:ln w="9525" cap="flat" cmpd="sng">
              <a:solidFill>
                <a:schemeClr val="dk1"/>
              </a:solidFill>
              <a:prstDash val="solid"/>
              <a:round/>
              <a:headEnd type="none" w="sm" len="sm"/>
              <a:tailEnd type="triangle" w="med" len="med"/>
            </a:ln>
          </p:spPr>
        </p:cxnSp>
        <p:sp>
          <p:nvSpPr>
            <p:cNvPr id="254" name="Google Shape;254;p56"/>
            <p:cNvSpPr/>
            <p:nvPr/>
          </p:nvSpPr>
          <p:spPr>
            <a:xfrm>
              <a:off x="968114" y="124875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Service</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r>
                <a:rPr lang="en-US" sz="1000" b="1" i="0" u="none" strike="noStrike" cap="none">
                  <a:solidFill>
                    <a:schemeClr val="dk1"/>
                  </a:solidFill>
                  <a:latin typeface="Arial"/>
                  <a:ea typeface="Arial"/>
                  <a:cs typeface="Arial"/>
                  <a:sym typeface="Arial"/>
                </a:rPr>
                <a:t> </a:t>
              </a:r>
              <a:endParaRPr sz="1000" b="1" i="0" u="none" strike="noStrike" cap="none">
                <a:solidFill>
                  <a:schemeClr val="dk1"/>
                </a:solidFill>
                <a:latin typeface="Arial"/>
                <a:ea typeface="Arial"/>
                <a:cs typeface="Arial"/>
                <a:sym typeface="Arial"/>
              </a:endParaRPr>
            </a:p>
          </p:txBody>
        </p:sp>
        <p:cxnSp>
          <p:nvCxnSpPr>
            <p:cNvPr id="255" name="Google Shape;255;p56"/>
            <p:cNvCxnSpPr>
              <a:stCxn id="254" idx="2"/>
            </p:cNvCxnSpPr>
            <p:nvPr/>
          </p:nvCxnSpPr>
          <p:spPr>
            <a:xfrm>
              <a:off x="1580114" y="1860754"/>
              <a:ext cx="0" cy="4139100"/>
            </a:xfrm>
            <a:prstGeom prst="straightConnector1">
              <a:avLst/>
            </a:prstGeom>
            <a:noFill/>
            <a:ln w="9525" cap="flat" cmpd="sng">
              <a:solidFill>
                <a:schemeClr val="dk1"/>
              </a:solidFill>
              <a:prstDash val="solid"/>
              <a:round/>
              <a:headEnd type="none" w="sm" len="sm"/>
              <a:tailEnd type="triangle" w="med" len="med"/>
            </a:ln>
          </p:spPr>
        </p:cxnSp>
        <p:sp>
          <p:nvSpPr>
            <p:cNvPr id="256" name="Google Shape;256;p56"/>
            <p:cNvSpPr/>
            <p:nvPr/>
          </p:nvSpPr>
          <p:spPr>
            <a:xfrm>
              <a:off x="2310692"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Protocol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257" name="Google Shape;257;p56"/>
            <p:cNvCxnSpPr>
              <a:stCxn id="256" idx="2"/>
            </p:cNvCxnSpPr>
            <p:nvPr/>
          </p:nvCxnSpPr>
          <p:spPr>
            <a:xfrm>
              <a:off x="2922692" y="1858514"/>
              <a:ext cx="0" cy="4139100"/>
            </a:xfrm>
            <a:prstGeom prst="straightConnector1">
              <a:avLst/>
            </a:prstGeom>
            <a:noFill/>
            <a:ln w="9525" cap="flat" cmpd="sng">
              <a:solidFill>
                <a:schemeClr val="dk1"/>
              </a:solidFill>
              <a:prstDash val="solid"/>
              <a:round/>
              <a:headEnd type="none" w="sm" len="sm"/>
              <a:tailEnd type="triangle" w="med" len="med"/>
            </a:ln>
          </p:spPr>
        </p:cxnSp>
        <p:sp>
          <p:nvSpPr>
            <p:cNvPr id="258" name="Google Shape;258;p56"/>
            <p:cNvSpPr/>
            <p:nvPr/>
          </p:nvSpPr>
          <p:spPr>
            <a:xfrm>
              <a:off x="6338426" y="1243280"/>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Protocol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259" name="Google Shape;259;p56"/>
            <p:cNvCxnSpPr>
              <a:stCxn id="258" idx="2"/>
            </p:cNvCxnSpPr>
            <p:nvPr/>
          </p:nvCxnSpPr>
          <p:spPr>
            <a:xfrm>
              <a:off x="6950426" y="1855280"/>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260" name="Google Shape;260;p56"/>
            <p:cNvCxnSpPr>
              <a:stCxn id="261" idx="1"/>
              <a:endCxn id="262" idx="3"/>
            </p:cNvCxnSpPr>
            <p:nvPr/>
          </p:nvCxnSpPr>
          <p:spPr>
            <a:xfrm rot="10800000">
              <a:off x="4266807" y="3307985"/>
              <a:ext cx="1351500" cy="0"/>
            </a:xfrm>
            <a:prstGeom prst="straightConnector1">
              <a:avLst/>
            </a:prstGeom>
            <a:noFill/>
            <a:ln w="9525" cap="flat" cmpd="sng">
              <a:solidFill>
                <a:schemeClr val="dk1"/>
              </a:solidFill>
              <a:prstDash val="solid"/>
              <a:round/>
              <a:headEnd type="none" w="sm" len="sm"/>
              <a:tailEnd type="triangle" w="med" len="med"/>
            </a:ln>
          </p:spPr>
        </p:cxnSp>
        <p:sp>
          <p:nvSpPr>
            <p:cNvPr id="263" name="Google Shape;263;p56"/>
            <p:cNvSpPr/>
            <p:nvPr/>
          </p:nvSpPr>
          <p:spPr>
            <a:xfrm>
              <a:off x="3653270"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264" name="Google Shape;264;p56"/>
            <p:cNvCxnSpPr>
              <a:stCxn id="263" idx="2"/>
            </p:cNvCxnSpPr>
            <p:nvPr/>
          </p:nvCxnSpPr>
          <p:spPr>
            <a:xfrm>
              <a:off x="4265270" y="1858514"/>
              <a:ext cx="0" cy="4139100"/>
            </a:xfrm>
            <a:prstGeom prst="straightConnector1">
              <a:avLst/>
            </a:prstGeom>
            <a:noFill/>
            <a:ln w="9525" cap="flat" cmpd="sng">
              <a:solidFill>
                <a:schemeClr val="dk1"/>
              </a:solidFill>
              <a:prstDash val="solid"/>
              <a:round/>
              <a:headEnd type="none" w="sm" len="sm"/>
              <a:tailEnd type="triangle" w="med" len="med"/>
            </a:ln>
          </p:spPr>
        </p:cxnSp>
        <p:sp>
          <p:nvSpPr>
            <p:cNvPr id="250" name="Google Shape;250;p56"/>
            <p:cNvSpPr/>
            <p:nvPr/>
          </p:nvSpPr>
          <p:spPr>
            <a:xfrm>
              <a:off x="8298238"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51" name="Google Shape;251;p56"/>
            <p:cNvSpPr/>
            <p:nvPr/>
          </p:nvSpPr>
          <p:spPr>
            <a:xfrm>
              <a:off x="5268333"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1" name="Google Shape;261;p56"/>
            <p:cNvSpPr/>
            <p:nvPr/>
          </p:nvSpPr>
          <p:spPr>
            <a:xfrm>
              <a:off x="5618307" y="325120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2" name="Google Shape;262;p56"/>
            <p:cNvSpPr/>
            <p:nvPr/>
          </p:nvSpPr>
          <p:spPr>
            <a:xfrm>
              <a:off x="3929507" y="325120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65" name="Google Shape;265;p56"/>
            <p:cNvCxnSpPr>
              <a:stCxn id="266" idx="1"/>
              <a:endCxn id="267" idx="3"/>
            </p:cNvCxnSpPr>
            <p:nvPr/>
          </p:nvCxnSpPr>
          <p:spPr>
            <a:xfrm rot="10800000">
              <a:off x="2924068" y="3621056"/>
              <a:ext cx="1354800" cy="0"/>
            </a:xfrm>
            <a:prstGeom prst="straightConnector1">
              <a:avLst/>
            </a:prstGeom>
            <a:noFill/>
            <a:ln w="9525" cap="flat" cmpd="sng">
              <a:solidFill>
                <a:schemeClr val="dk1"/>
              </a:solidFill>
              <a:prstDash val="solid"/>
              <a:round/>
              <a:headEnd type="none" w="sm" len="sm"/>
              <a:tailEnd type="triangle" w="med" len="med"/>
            </a:ln>
          </p:spPr>
        </p:cxnSp>
        <p:sp>
          <p:nvSpPr>
            <p:cNvPr id="267" name="Google Shape;267;p56"/>
            <p:cNvSpPr/>
            <p:nvPr/>
          </p:nvSpPr>
          <p:spPr>
            <a:xfrm>
              <a:off x="2586744" y="356427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6" name="Google Shape;266;p56"/>
            <p:cNvSpPr/>
            <p:nvPr/>
          </p:nvSpPr>
          <p:spPr>
            <a:xfrm>
              <a:off x="4278868" y="356427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68" name="Google Shape;268;p56"/>
            <p:cNvCxnSpPr>
              <a:stCxn id="269" idx="1"/>
              <a:endCxn id="270" idx="3"/>
            </p:cNvCxnSpPr>
            <p:nvPr/>
          </p:nvCxnSpPr>
          <p:spPr>
            <a:xfrm rot="10800000">
              <a:off x="1579010" y="4245485"/>
              <a:ext cx="2701200" cy="0"/>
            </a:xfrm>
            <a:prstGeom prst="straightConnector1">
              <a:avLst/>
            </a:prstGeom>
            <a:noFill/>
            <a:ln w="9525" cap="flat" cmpd="sng">
              <a:solidFill>
                <a:schemeClr val="dk1"/>
              </a:solidFill>
              <a:prstDash val="solid"/>
              <a:round/>
              <a:headEnd type="none" w="sm" len="sm"/>
              <a:tailEnd type="triangle" w="med" len="med"/>
            </a:ln>
          </p:spPr>
        </p:cxnSp>
        <p:sp>
          <p:nvSpPr>
            <p:cNvPr id="270" name="Google Shape;270;p56"/>
            <p:cNvSpPr/>
            <p:nvPr/>
          </p:nvSpPr>
          <p:spPr>
            <a:xfrm>
              <a:off x="1241711" y="4188703"/>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9" name="Google Shape;269;p56"/>
            <p:cNvSpPr/>
            <p:nvPr/>
          </p:nvSpPr>
          <p:spPr>
            <a:xfrm>
              <a:off x="4280210" y="4188703"/>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71" name="Google Shape;271;p56"/>
            <p:cNvCxnSpPr>
              <a:stCxn id="272" idx="3"/>
              <a:endCxn id="273" idx="1"/>
            </p:cNvCxnSpPr>
            <p:nvPr/>
          </p:nvCxnSpPr>
          <p:spPr>
            <a:xfrm>
              <a:off x="1578875" y="4570439"/>
              <a:ext cx="2692800" cy="0"/>
            </a:xfrm>
            <a:prstGeom prst="straightConnector1">
              <a:avLst/>
            </a:prstGeom>
            <a:noFill/>
            <a:ln w="9525" cap="flat" cmpd="sng">
              <a:solidFill>
                <a:schemeClr val="dk1"/>
              </a:solidFill>
              <a:prstDash val="solid"/>
              <a:round/>
              <a:headEnd type="none" w="sm" len="sm"/>
              <a:tailEnd type="triangle" w="med" len="med"/>
            </a:ln>
          </p:spPr>
        </p:cxnSp>
        <p:sp>
          <p:nvSpPr>
            <p:cNvPr id="274" name="Google Shape;274;p56"/>
            <p:cNvSpPr txBox="1"/>
            <p:nvPr/>
          </p:nvSpPr>
          <p:spPr>
            <a:xfrm>
              <a:off x="2191114" y="4305396"/>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(8) Response</a:t>
              </a:r>
              <a:endParaRPr sz="1000" b="0" i="0" u="none" strike="noStrike" cap="none">
                <a:solidFill>
                  <a:schemeClr val="dk1"/>
                </a:solidFill>
                <a:latin typeface="Arial"/>
                <a:ea typeface="Arial"/>
                <a:cs typeface="Arial"/>
                <a:sym typeface="Arial"/>
              </a:endParaRPr>
            </a:p>
          </p:txBody>
        </p:sp>
        <p:sp>
          <p:nvSpPr>
            <p:cNvPr id="272" name="Google Shape;272;p56"/>
            <p:cNvSpPr/>
            <p:nvPr/>
          </p:nvSpPr>
          <p:spPr>
            <a:xfrm>
              <a:off x="1241471" y="451365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73" name="Google Shape;273;p56"/>
            <p:cNvSpPr/>
            <p:nvPr/>
          </p:nvSpPr>
          <p:spPr>
            <a:xfrm>
              <a:off x="4271657" y="451365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75" name="Google Shape;275;p56"/>
            <p:cNvCxnSpPr>
              <a:stCxn id="276" idx="3"/>
              <a:endCxn id="277" idx="1"/>
            </p:cNvCxnSpPr>
            <p:nvPr/>
          </p:nvCxnSpPr>
          <p:spPr>
            <a:xfrm>
              <a:off x="5599134" y="5134365"/>
              <a:ext cx="2693700" cy="0"/>
            </a:xfrm>
            <a:prstGeom prst="straightConnector1">
              <a:avLst/>
            </a:prstGeom>
            <a:noFill/>
            <a:ln w="9525" cap="flat" cmpd="sng">
              <a:solidFill>
                <a:schemeClr val="dk1"/>
              </a:solidFill>
              <a:prstDash val="solid"/>
              <a:round/>
              <a:headEnd type="none" w="sm" len="sm"/>
              <a:tailEnd type="triangle" w="med" len="med"/>
            </a:ln>
          </p:spPr>
        </p:cxnSp>
        <p:sp>
          <p:nvSpPr>
            <p:cNvPr id="278" name="Google Shape;278;p56"/>
            <p:cNvSpPr txBox="1"/>
            <p:nvPr/>
          </p:nvSpPr>
          <p:spPr>
            <a:xfrm>
              <a:off x="6049985" y="4895298"/>
              <a:ext cx="183127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(10) Response</a:t>
              </a:r>
              <a:endParaRPr sz="1000" b="0" i="0" u="none" strike="noStrike" cap="none">
                <a:solidFill>
                  <a:schemeClr val="dk1"/>
                </a:solidFill>
                <a:latin typeface="Arial"/>
                <a:ea typeface="Arial"/>
                <a:cs typeface="Arial"/>
                <a:sym typeface="Arial"/>
              </a:endParaRPr>
            </a:p>
          </p:txBody>
        </p:sp>
        <p:sp>
          <p:nvSpPr>
            <p:cNvPr id="276" name="Google Shape;276;p56"/>
            <p:cNvSpPr/>
            <p:nvPr/>
          </p:nvSpPr>
          <p:spPr>
            <a:xfrm>
              <a:off x="5261730" y="507758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77" name="Google Shape;277;p56"/>
            <p:cNvSpPr/>
            <p:nvPr/>
          </p:nvSpPr>
          <p:spPr>
            <a:xfrm>
              <a:off x="8292977" y="507758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79" name="Google Shape;279;p56"/>
            <p:cNvCxnSpPr>
              <a:stCxn id="280" idx="3"/>
              <a:endCxn id="281" idx="1"/>
            </p:cNvCxnSpPr>
            <p:nvPr/>
          </p:nvCxnSpPr>
          <p:spPr>
            <a:xfrm>
              <a:off x="5612216" y="2659598"/>
              <a:ext cx="1346400" cy="0"/>
            </a:xfrm>
            <a:prstGeom prst="straightConnector1">
              <a:avLst/>
            </a:prstGeom>
            <a:noFill/>
            <a:ln w="9525" cap="flat" cmpd="sng">
              <a:solidFill>
                <a:schemeClr val="dk1"/>
              </a:solidFill>
              <a:prstDash val="solid"/>
              <a:round/>
              <a:headEnd type="none" w="sm" len="sm"/>
              <a:tailEnd type="triangle" w="med" len="med"/>
            </a:ln>
          </p:spPr>
        </p:cxnSp>
        <p:sp>
          <p:nvSpPr>
            <p:cNvPr id="282" name="Google Shape;282;p56"/>
            <p:cNvSpPr txBox="1"/>
            <p:nvPr/>
          </p:nvSpPr>
          <p:spPr>
            <a:xfrm>
              <a:off x="5573077" y="2402756"/>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(2) Set protocol </a:t>
              </a:r>
              <a:endParaRPr sz="1000" b="0" i="0" u="none" strike="noStrike" cap="none">
                <a:solidFill>
                  <a:schemeClr val="dk1"/>
                </a:solidFill>
                <a:latin typeface="Arial"/>
                <a:ea typeface="Arial"/>
                <a:cs typeface="Arial"/>
                <a:sym typeface="Arial"/>
              </a:endParaRPr>
            </a:p>
          </p:txBody>
        </p:sp>
        <p:sp>
          <p:nvSpPr>
            <p:cNvPr id="280" name="Google Shape;280;p56"/>
            <p:cNvSpPr/>
            <p:nvPr/>
          </p:nvSpPr>
          <p:spPr>
            <a:xfrm>
              <a:off x="5274812" y="260281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81" name="Google Shape;281;p56"/>
            <p:cNvSpPr/>
            <p:nvPr/>
          </p:nvSpPr>
          <p:spPr>
            <a:xfrm>
              <a:off x="6958552" y="260281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83" name="Google Shape;283;p56"/>
            <p:cNvCxnSpPr>
              <a:stCxn id="284" idx="1"/>
              <a:endCxn id="285" idx="3"/>
            </p:cNvCxnSpPr>
            <p:nvPr/>
          </p:nvCxnSpPr>
          <p:spPr>
            <a:xfrm rot="10800000">
              <a:off x="5605700" y="2959033"/>
              <a:ext cx="1352700" cy="0"/>
            </a:xfrm>
            <a:prstGeom prst="straightConnector1">
              <a:avLst/>
            </a:prstGeom>
            <a:noFill/>
            <a:ln w="9525" cap="flat" cmpd="sng">
              <a:solidFill>
                <a:schemeClr val="dk1"/>
              </a:solidFill>
              <a:prstDash val="solid"/>
              <a:round/>
              <a:headEnd type="none" w="sm" len="sm"/>
              <a:tailEnd type="triangle" w="med" len="med"/>
            </a:ln>
          </p:spPr>
        </p:cxnSp>
        <p:sp>
          <p:nvSpPr>
            <p:cNvPr id="286" name="Google Shape;286;p56"/>
            <p:cNvSpPr txBox="1"/>
            <p:nvPr/>
          </p:nvSpPr>
          <p:spPr>
            <a:xfrm>
              <a:off x="5271222" y="2714384"/>
              <a:ext cx="2020755"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(3) Response</a:t>
              </a:r>
              <a:endParaRPr sz="1000" b="0" i="0" u="none" strike="noStrike" cap="none">
                <a:solidFill>
                  <a:schemeClr val="dk1"/>
                </a:solidFill>
                <a:latin typeface="Arial"/>
                <a:ea typeface="Arial"/>
                <a:cs typeface="Arial"/>
                <a:sym typeface="Arial"/>
              </a:endParaRPr>
            </a:p>
          </p:txBody>
        </p:sp>
        <p:sp>
          <p:nvSpPr>
            <p:cNvPr id="284" name="Google Shape;284;p56"/>
            <p:cNvSpPr/>
            <p:nvPr/>
          </p:nvSpPr>
          <p:spPr>
            <a:xfrm>
              <a:off x="6958400" y="290225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85" name="Google Shape;285;p56"/>
            <p:cNvSpPr/>
            <p:nvPr/>
          </p:nvSpPr>
          <p:spPr>
            <a:xfrm>
              <a:off x="5268359" y="290225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287" name="Google Shape;287;p56"/>
            <p:cNvCxnSpPr>
              <a:stCxn id="288" idx="3"/>
              <a:endCxn id="289" idx="1"/>
            </p:cNvCxnSpPr>
            <p:nvPr/>
          </p:nvCxnSpPr>
          <p:spPr>
            <a:xfrm>
              <a:off x="4266281" y="4864053"/>
              <a:ext cx="1351500" cy="0"/>
            </a:xfrm>
            <a:prstGeom prst="straightConnector1">
              <a:avLst/>
            </a:prstGeom>
            <a:noFill/>
            <a:ln w="9525" cap="flat" cmpd="sng">
              <a:solidFill>
                <a:schemeClr val="dk1"/>
              </a:solidFill>
              <a:prstDash val="solid"/>
              <a:round/>
              <a:headEnd type="none" w="sm" len="sm"/>
              <a:tailEnd type="triangle" w="med" len="med"/>
            </a:ln>
          </p:spPr>
        </p:cxnSp>
        <p:sp>
          <p:nvSpPr>
            <p:cNvPr id="290" name="Google Shape;290;p56"/>
            <p:cNvSpPr txBox="1"/>
            <p:nvPr/>
          </p:nvSpPr>
          <p:spPr>
            <a:xfrm>
              <a:off x="4234070" y="4616428"/>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(9) Response</a:t>
              </a:r>
              <a:endParaRPr sz="1000" b="0" i="0" u="none" strike="noStrike" cap="none">
                <a:solidFill>
                  <a:schemeClr val="dk1"/>
                </a:solidFill>
                <a:latin typeface="Arial"/>
                <a:ea typeface="Arial"/>
                <a:cs typeface="Arial"/>
                <a:sym typeface="Arial"/>
              </a:endParaRPr>
            </a:p>
          </p:txBody>
        </p:sp>
        <p:sp>
          <p:nvSpPr>
            <p:cNvPr id="288" name="Google Shape;288;p56"/>
            <p:cNvSpPr/>
            <p:nvPr/>
          </p:nvSpPr>
          <p:spPr>
            <a:xfrm>
              <a:off x="3928877" y="480727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89" name="Google Shape;289;p56"/>
            <p:cNvSpPr/>
            <p:nvPr/>
          </p:nvSpPr>
          <p:spPr>
            <a:xfrm>
              <a:off x="5617926" y="480727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91" name="Google Shape;291;p56"/>
            <p:cNvSpPr txBox="1"/>
            <p:nvPr/>
          </p:nvSpPr>
          <p:spPr>
            <a:xfrm>
              <a:off x="6041282" y="2130423"/>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 mode request</a:t>
              </a:r>
              <a:endParaRPr sz="1000" b="0" i="0" u="none" strike="noStrike" cap="none">
                <a:solidFill>
                  <a:schemeClr val="dk1"/>
                </a:solidFill>
                <a:latin typeface="Arial"/>
                <a:ea typeface="Arial"/>
                <a:cs typeface="Arial"/>
                <a:sym typeface="Arial"/>
              </a:endParaRPr>
            </a:p>
          </p:txBody>
        </p:sp>
        <p:sp>
          <p:nvSpPr>
            <p:cNvPr id="292" name="Google Shape;292;p56"/>
            <p:cNvSpPr txBox="1"/>
            <p:nvPr/>
          </p:nvSpPr>
          <p:spPr>
            <a:xfrm>
              <a:off x="4053091" y="3070957"/>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(4) Send mode </a:t>
              </a:r>
              <a:endParaRPr sz="1000" b="0" i="0" u="none" strike="noStrike" cap="none">
                <a:solidFill>
                  <a:schemeClr val="dk1"/>
                </a:solidFill>
                <a:latin typeface="Arial"/>
                <a:ea typeface="Arial"/>
                <a:cs typeface="Arial"/>
                <a:sym typeface="Arial"/>
              </a:endParaRPr>
            </a:p>
          </p:txBody>
        </p:sp>
        <p:sp>
          <p:nvSpPr>
            <p:cNvPr id="293" name="Google Shape;293;p56"/>
            <p:cNvSpPr txBox="1"/>
            <p:nvPr/>
          </p:nvSpPr>
          <p:spPr>
            <a:xfrm>
              <a:off x="2735861" y="3388716"/>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(5) Set protocol</a:t>
              </a:r>
              <a:endParaRPr sz="1000" b="0" i="0" u="none" strike="noStrike" cap="none">
                <a:solidFill>
                  <a:schemeClr val="dk1"/>
                </a:solidFill>
                <a:latin typeface="Arial"/>
                <a:ea typeface="Arial"/>
                <a:cs typeface="Arial"/>
                <a:sym typeface="Arial"/>
              </a:endParaRPr>
            </a:p>
          </p:txBody>
        </p:sp>
        <p:sp>
          <p:nvSpPr>
            <p:cNvPr id="294" name="Google Shape;294;p56"/>
            <p:cNvSpPr txBox="1"/>
            <p:nvPr/>
          </p:nvSpPr>
          <p:spPr>
            <a:xfrm>
              <a:off x="1882234" y="4016160"/>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(7) Request mode</a:t>
              </a:r>
              <a:endParaRPr sz="1000" b="0" i="0" u="none" strike="noStrike" cap="none">
                <a:solidFill>
                  <a:schemeClr val="dk1"/>
                </a:solidFill>
                <a:latin typeface="Arial"/>
                <a:ea typeface="Arial"/>
                <a:cs typeface="Arial"/>
                <a:sym typeface="Arial"/>
              </a:endParaRPr>
            </a:p>
          </p:txBody>
        </p:sp>
        <p:cxnSp>
          <p:nvCxnSpPr>
            <p:cNvPr id="295" name="Google Shape;295;p56"/>
            <p:cNvCxnSpPr>
              <a:stCxn id="296" idx="3"/>
              <a:endCxn id="297" idx="1"/>
            </p:cNvCxnSpPr>
            <p:nvPr/>
          </p:nvCxnSpPr>
          <p:spPr>
            <a:xfrm>
              <a:off x="2931146" y="3904087"/>
              <a:ext cx="1340700" cy="0"/>
            </a:xfrm>
            <a:prstGeom prst="straightConnector1">
              <a:avLst/>
            </a:prstGeom>
            <a:noFill/>
            <a:ln w="9525" cap="flat" cmpd="sng">
              <a:solidFill>
                <a:schemeClr val="dk1"/>
              </a:solidFill>
              <a:prstDash val="solid"/>
              <a:round/>
              <a:headEnd type="none" w="sm" len="sm"/>
              <a:tailEnd type="triangle" w="med" len="med"/>
            </a:ln>
          </p:spPr>
        </p:cxnSp>
        <p:sp>
          <p:nvSpPr>
            <p:cNvPr id="297" name="Google Shape;297;p56"/>
            <p:cNvSpPr/>
            <p:nvPr/>
          </p:nvSpPr>
          <p:spPr>
            <a:xfrm>
              <a:off x="4271851" y="384730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96" name="Google Shape;296;p56"/>
            <p:cNvSpPr/>
            <p:nvPr/>
          </p:nvSpPr>
          <p:spPr>
            <a:xfrm>
              <a:off x="2593742" y="384730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98" name="Google Shape;298;p56"/>
            <p:cNvSpPr txBox="1"/>
            <p:nvPr/>
          </p:nvSpPr>
          <p:spPr>
            <a:xfrm>
              <a:off x="2740208" y="3654328"/>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(6) Response</a:t>
              </a:r>
              <a:endParaRPr sz="1000" b="0" i="0" u="none" strike="noStrike" cap="none">
                <a:solidFill>
                  <a:schemeClr val="dk1"/>
                </a:solidFill>
                <a:latin typeface="Arial"/>
                <a:ea typeface="Arial"/>
                <a:cs typeface="Arial"/>
                <a:sym typeface="Arial"/>
              </a:endParaRPr>
            </a:p>
          </p:txBody>
        </p:sp>
      </p:grpSp>
      <p:sp>
        <p:nvSpPr>
          <p:cNvPr id="58" name="실행 단추: 홈 57">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7"/>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Secure system Sequence Diagram #2</a:t>
            </a:r>
            <a:endParaRPr sz="2000" b="1" i="0" u="none" strike="noStrike" cap="none" dirty="0">
              <a:solidFill>
                <a:srgbClr val="000000"/>
              </a:solidFill>
              <a:latin typeface="Arial"/>
              <a:ea typeface="Arial"/>
              <a:cs typeface="Arial"/>
              <a:sym typeface="Arial"/>
            </a:endParaRPr>
          </a:p>
        </p:txBody>
      </p:sp>
      <p:sp>
        <p:nvSpPr>
          <p:cNvPr id="304" name="Google Shape;304;p57"/>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305" name="Google Shape;305;p57"/>
          <p:cNvSpPr txBox="1"/>
          <p:nvPr/>
        </p:nvSpPr>
        <p:spPr>
          <a:xfrm>
            <a:off x="102164" y="652765"/>
            <a:ext cx="9675372" cy="431456"/>
          </a:xfrm>
          <a:prstGeom prst="rect">
            <a:avLst/>
          </a:prstGeom>
          <a:noFill/>
          <a:ln>
            <a:noFill/>
          </a:ln>
        </p:spPr>
        <p:txBody>
          <a:bodyPr spcFirstLastPara="1" wrap="square" lIns="72000" tIns="36000" rIns="72000" bIns="36000" anchor="t" anchorCtr="0">
            <a:spAutoFit/>
          </a:bodyPr>
          <a:lstStyle/>
          <a:p>
            <a:pPr marL="0" marR="0" lvl="0" indent="0" algn="just" rtl="0">
              <a:lnSpc>
                <a:spcPct val="107000"/>
              </a:lnSpc>
              <a:spcBef>
                <a:spcPts val="0"/>
              </a:spcBef>
              <a:spcAft>
                <a:spcPts val="100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Case #2 login process in secure mode</a:t>
            </a:r>
            <a:endParaRPr sz="1400" b="0" i="0" u="none" strike="noStrike" cap="none">
              <a:solidFill>
                <a:srgbClr val="000000"/>
              </a:solidFill>
              <a:latin typeface="Arial"/>
              <a:ea typeface="Arial"/>
              <a:cs typeface="Arial"/>
              <a:sym typeface="Arial"/>
            </a:endParaRPr>
          </a:p>
        </p:txBody>
      </p:sp>
      <p:grpSp>
        <p:nvGrpSpPr>
          <p:cNvPr id="306" name="Google Shape;306;p57"/>
          <p:cNvGrpSpPr/>
          <p:nvPr/>
        </p:nvGrpSpPr>
        <p:grpSpPr>
          <a:xfrm>
            <a:off x="236686" y="1243280"/>
            <a:ext cx="9347588" cy="5188468"/>
            <a:chOff x="236686" y="1243280"/>
            <a:chExt cx="9347588" cy="5188468"/>
          </a:xfrm>
        </p:grpSpPr>
        <p:sp>
          <p:nvSpPr>
            <p:cNvPr id="307" name="Google Shape;307;p57"/>
            <p:cNvSpPr/>
            <p:nvPr/>
          </p:nvSpPr>
          <p:spPr>
            <a:xfrm>
              <a:off x="8360274" y="1243280"/>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User Input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308" name="Google Shape;308;p57"/>
            <p:cNvCxnSpPr>
              <a:stCxn id="307" idx="2"/>
              <a:endCxn id="309" idx="0"/>
            </p:cNvCxnSpPr>
            <p:nvPr/>
          </p:nvCxnSpPr>
          <p:spPr>
            <a:xfrm>
              <a:off x="8972274" y="1855280"/>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310" name="Google Shape;310;p57"/>
            <p:cNvCxnSpPr>
              <a:stCxn id="311" idx="1"/>
              <a:endCxn id="312" idx="3"/>
            </p:cNvCxnSpPr>
            <p:nvPr/>
          </p:nvCxnSpPr>
          <p:spPr>
            <a:xfrm rot="10800000">
              <a:off x="6285008" y="2379492"/>
              <a:ext cx="2692500" cy="0"/>
            </a:xfrm>
            <a:prstGeom prst="straightConnector1">
              <a:avLst/>
            </a:prstGeom>
            <a:noFill/>
            <a:ln w="9525" cap="flat" cmpd="sng">
              <a:solidFill>
                <a:schemeClr val="dk1"/>
              </a:solidFill>
              <a:prstDash val="solid"/>
              <a:round/>
              <a:headEnd type="none" w="sm" len="sm"/>
              <a:tailEnd type="triangle" w="med" len="med"/>
            </a:ln>
          </p:spPr>
        </p:cxnSp>
        <p:sp>
          <p:nvSpPr>
            <p:cNvPr id="313" name="Google Shape;313;p57"/>
            <p:cNvSpPr txBox="1"/>
            <p:nvPr/>
          </p:nvSpPr>
          <p:spPr>
            <a:xfrm>
              <a:off x="6895171" y="2130423"/>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 login request</a:t>
              </a:r>
              <a:endParaRPr sz="1000" b="0" i="0" u="none" strike="noStrike" cap="none">
                <a:solidFill>
                  <a:schemeClr val="dk1"/>
                </a:solidFill>
                <a:latin typeface="Arial"/>
                <a:ea typeface="Arial"/>
                <a:cs typeface="Arial"/>
                <a:sym typeface="Arial"/>
              </a:endParaRPr>
            </a:p>
          </p:txBody>
        </p:sp>
        <p:sp>
          <p:nvSpPr>
            <p:cNvPr id="314" name="Google Shape;314;p57"/>
            <p:cNvSpPr/>
            <p:nvPr/>
          </p:nvSpPr>
          <p:spPr>
            <a:xfrm>
              <a:off x="5675118" y="1247702"/>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315" name="Google Shape;315;p57"/>
            <p:cNvCxnSpPr>
              <a:stCxn id="314" idx="2"/>
              <a:endCxn id="316" idx="0"/>
            </p:cNvCxnSpPr>
            <p:nvPr/>
          </p:nvCxnSpPr>
          <p:spPr>
            <a:xfrm>
              <a:off x="6287118" y="1859702"/>
              <a:ext cx="0" cy="4139100"/>
            </a:xfrm>
            <a:prstGeom prst="straightConnector1">
              <a:avLst/>
            </a:prstGeom>
            <a:noFill/>
            <a:ln w="9525" cap="flat" cmpd="sng">
              <a:solidFill>
                <a:schemeClr val="dk1"/>
              </a:solidFill>
              <a:prstDash val="solid"/>
              <a:round/>
              <a:headEnd type="none" w="sm" len="sm"/>
              <a:tailEnd type="triangle" w="med" len="med"/>
            </a:ln>
          </p:spPr>
        </p:cxnSp>
        <p:sp>
          <p:nvSpPr>
            <p:cNvPr id="317" name="Google Shape;317;p57"/>
            <p:cNvSpPr/>
            <p:nvPr/>
          </p:nvSpPr>
          <p:spPr>
            <a:xfrm>
              <a:off x="1647384" y="124875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r>
                <a:rPr lang="en-US" sz="1000" b="1" i="0" u="none" strike="noStrike" cap="none">
                  <a:solidFill>
                    <a:schemeClr val="dk1"/>
                  </a:solidFill>
                  <a:latin typeface="Arial"/>
                  <a:ea typeface="Arial"/>
                  <a:cs typeface="Arial"/>
                  <a:sym typeface="Arial"/>
                </a:rPr>
                <a:t> </a:t>
              </a:r>
              <a:endParaRPr sz="1000" b="1" i="0" u="none" strike="noStrike" cap="none">
                <a:solidFill>
                  <a:schemeClr val="dk1"/>
                </a:solidFill>
                <a:latin typeface="Arial"/>
                <a:ea typeface="Arial"/>
                <a:cs typeface="Arial"/>
                <a:sym typeface="Arial"/>
              </a:endParaRPr>
            </a:p>
          </p:txBody>
        </p:sp>
        <p:cxnSp>
          <p:nvCxnSpPr>
            <p:cNvPr id="318" name="Google Shape;318;p57"/>
            <p:cNvCxnSpPr>
              <a:stCxn id="317" idx="2"/>
              <a:endCxn id="319" idx="0"/>
            </p:cNvCxnSpPr>
            <p:nvPr/>
          </p:nvCxnSpPr>
          <p:spPr>
            <a:xfrm>
              <a:off x="2259384" y="1860754"/>
              <a:ext cx="0" cy="4139100"/>
            </a:xfrm>
            <a:prstGeom prst="straightConnector1">
              <a:avLst/>
            </a:prstGeom>
            <a:noFill/>
            <a:ln w="9525" cap="flat" cmpd="sng">
              <a:solidFill>
                <a:schemeClr val="dk1"/>
              </a:solidFill>
              <a:prstDash val="solid"/>
              <a:round/>
              <a:headEnd type="none" w="sm" len="sm"/>
              <a:tailEnd type="triangle" w="med" len="med"/>
            </a:ln>
          </p:spPr>
        </p:cxnSp>
        <p:sp>
          <p:nvSpPr>
            <p:cNvPr id="320" name="Google Shape;320;p57"/>
            <p:cNvSpPr txBox="1"/>
            <p:nvPr/>
          </p:nvSpPr>
          <p:spPr>
            <a:xfrm>
              <a:off x="6245724" y="2753679"/>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(3) result response</a:t>
              </a:r>
              <a:endParaRPr sz="1000" b="0" i="0" u="none" strike="noStrike" cap="none">
                <a:solidFill>
                  <a:schemeClr val="dk1"/>
                </a:solidFill>
                <a:latin typeface="Arial"/>
                <a:ea typeface="Arial"/>
                <a:cs typeface="Arial"/>
                <a:sym typeface="Arial"/>
              </a:endParaRPr>
            </a:p>
          </p:txBody>
        </p:sp>
        <p:sp>
          <p:nvSpPr>
            <p:cNvPr id="321" name="Google Shape;321;p57"/>
            <p:cNvSpPr/>
            <p:nvPr/>
          </p:nvSpPr>
          <p:spPr>
            <a:xfrm>
              <a:off x="2989962"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Authentication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322" name="Google Shape;322;p57"/>
            <p:cNvCxnSpPr>
              <a:stCxn id="321" idx="2"/>
              <a:endCxn id="323" idx="0"/>
            </p:cNvCxnSpPr>
            <p:nvPr/>
          </p:nvCxnSpPr>
          <p:spPr>
            <a:xfrm>
              <a:off x="3601962" y="1858514"/>
              <a:ext cx="0" cy="4139100"/>
            </a:xfrm>
            <a:prstGeom prst="straightConnector1">
              <a:avLst/>
            </a:prstGeom>
            <a:noFill/>
            <a:ln w="9525" cap="flat" cmpd="sng">
              <a:solidFill>
                <a:schemeClr val="dk1"/>
              </a:solidFill>
              <a:prstDash val="solid"/>
              <a:round/>
              <a:headEnd type="none" w="sm" len="sm"/>
              <a:tailEnd type="triangle" w="med" len="med"/>
            </a:ln>
          </p:spPr>
        </p:cxnSp>
        <p:sp>
          <p:nvSpPr>
            <p:cNvPr id="324" name="Google Shape;324;p57"/>
            <p:cNvSpPr/>
            <p:nvPr/>
          </p:nvSpPr>
          <p:spPr>
            <a:xfrm>
              <a:off x="7017696" y="1243280"/>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Authentication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325" name="Google Shape;325;p57"/>
            <p:cNvCxnSpPr>
              <a:stCxn id="324" idx="2"/>
              <a:endCxn id="326" idx="0"/>
            </p:cNvCxnSpPr>
            <p:nvPr/>
          </p:nvCxnSpPr>
          <p:spPr>
            <a:xfrm>
              <a:off x="7629696" y="1855280"/>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327" name="Google Shape;327;p57"/>
            <p:cNvCxnSpPr>
              <a:stCxn id="328" idx="3"/>
              <a:endCxn id="329" idx="1"/>
            </p:cNvCxnSpPr>
            <p:nvPr/>
          </p:nvCxnSpPr>
          <p:spPr>
            <a:xfrm>
              <a:off x="6286635" y="2689676"/>
              <a:ext cx="1344000" cy="0"/>
            </a:xfrm>
            <a:prstGeom prst="straightConnector1">
              <a:avLst/>
            </a:prstGeom>
            <a:noFill/>
            <a:ln w="9525" cap="flat" cmpd="sng">
              <a:solidFill>
                <a:schemeClr val="dk1"/>
              </a:solidFill>
              <a:prstDash val="solid"/>
              <a:round/>
              <a:headEnd type="none" w="sm" len="sm"/>
              <a:tailEnd type="triangle" w="med" len="med"/>
            </a:ln>
          </p:spPr>
        </p:cxnSp>
        <p:sp>
          <p:nvSpPr>
            <p:cNvPr id="330" name="Google Shape;330;p57"/>
            <p:cNvSpPr txBox="1"/>
            <p:nvPr/>
          </p:nvSpPr>
          <p:spPr>
            <a:xfrm>
              <a:off x="6066400" y="2442051"/>
              <a:ext cx="1784011"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(2) Checking validation</a:t>
              </a:r>
              <a:endParaRPr sz="1000" b="0" i="0" u="none" strike="noStrike" cap="none">
                <a:solidFill>
                  <a:schemeClr val="dk1"/>
                </a:solidFill>
                <a:latin typeface="Arial"/>
                <a:ea typeface="Arial"/>
                <a:cs typeface="Arial"/>
                <a:sym typeface="Arial"/>
              </a:endParaRPr>
            </a:p>
          </p:txBody>
        </p:sp>
        <p:sp>
          <p:nvSpPr>
            <p:cNvPr id="331" name="Google Shape;331;p57"/>
            <p:cNvSpPr/>
            <p:nvPr/>
          </p:nvSpPr>
          <p:spPr>
            <a:xfrm>
              <a:off x="4332540"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332" name="Google Shape;332;p57"/>
            <p:cNvCxnSpPr>
              <a:stCxn id="331" idx="2"/>
              <a:endCxn id="333" idx="0"/>
            </p:cNvCxnSpPr>
            <p:nvPr/>
          </p:nvCxnSpPr>
          <p:spPr>
            <a:xfrm>
              <a:off x="4944540" y="1858514"/>
              <a:ext cx="0" cy="4139100"/>
            </a:xfrm>
            <a:prstGeom prst="straightConnector1">
              <a:avLst/>
            </a:prstGeom>
            <a:noFill/>
            <a:ln w="9525" cap="flat" cmpd="sng">
              <a:solidFill>
                <a:schemeClr val="dk1"/>
              </a:solidFill>
              <a:prstDash val="solid"/>
              <a:round/>
              <a:headEnd type="none" w="sm" len="sm"/>
              <a:tailEnd type="triangle" w="med" len="med"/>
            </a:ln>
          </p:spPr>
        </p:cxnSp>
        <p:sp>
          <p:nvSpPr>
            <p:cNvPr id="309" name="Google Shape;309;p57"/>
            <p:cNvSpPr/>
            <p:nvPr/>
          </p:nvSpPr>
          <p:spPr>
            <a:xfrm>
              <a:off x="8360270" y="5994274"/>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316" name="Google Shape;316;p57"/>
            <p:cNvSpPr/>
            <p:nvPr/>
          </p:nvSpPr>
          <p:spPr>
            <a:xfrm>
              <a:off x="5675118" y="5998696"/>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319" name="Google Shape;319;p57"/>
            <p:cNvSpPr/>
            <p:nvPr/>
          </p:nvSpPr>
          <p:spPr>
            <a:xfrm>
              <a:off x="1647384" y="5999748"/>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Arial"/>
                <a:ea typeface="Arial"/>
                <a:cs typeface="Arial"/>
                <a:sym typeface="Arial"/>
              </a:endParaRPr>
            </a:p>
          </p:txBody>
        </p:sp>
        <p:sp>
          <p:nvSpPr>
            <p:cNvPr id="323" name="Google Shape;323;p57"/>
            <p:cNvSpPr/>
            <p:nvPr/>
          </p:nvSpPr>
          <p:spPr>
            <a:xfrm>
              <a:off x="2989962" y="5997508"/>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326" name="Google Shape;326;p57"/>
            <p:cNvSpPr/>
            <p:nvPr/>
          </p:nvSpPr>
          <p:spPr>
            <a:xfrm>
              <a:off x="7017696" y="5994274"/>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333" name="Google Shape;333;p57"/>
            <p:cNvSpPr/>
            <p:nvPr/>
          </p:nvSpPr>
          <p:spPr>
            <a:xfrm>
              <a:off x="4332540" y="5997508"/>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311" name="Google Shape;311;p57"/>
            <p:cNvSpPr/>
            <p:nvPr/>
          </p:nvSpPr>
          <p:spPr>
            <a:xfrm>
              <a:off x="8977508"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12" name="Google Shape;312;p57"/>
            <p:cNvSpPr/>
            <p:nvPr/>
          </p:nvSpPr>
          <p:spPr>
            <a:xfrm>
              <a:off x="5947603"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28" name="Google Shape;328;p57"/>
            <p:cNvSpPr/>
            <p:nvPr/>
          </p:nvSpPr>
          <p:spPr>
            <a:xfrm>
              <a:off x="5949231" y="263289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29" name="Google Shape;329;p57"/>
            <p:cNvSpPr/>
            <p:nvPr/>
          </p:nvSpPr>
          <p:spPr>
            <a:xfrm>
              <a:off x="7630651" y="263289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34" name="Google Shape;334;p57"/>
            <p:cNvCxnSpPr>
              <a:stCxn id="335" idx="1"/>
              <a:endCxn id="336" idx="3"/>
            </p:cNvCxnSpPr>
            <p:nvPr/>
          </p:nvCxnSpPr>
          <p:spPr>
            <a:xfrm rot="10800000">
              <a:off x="6285588" y="3002748"/>
              <a:ext cx="1354800" cy="0"/>
            </a:xfrm>
            <a:prstGeom prst="straightConnector1">
              <a:avLst/>
            </a:prstGeom>
            <a:noFill/>
            <a:ln w="9525" cap="flat" cmpd="sng">
              <a:solidFill>
                <a:schemeClr val="dk1"/>
              </a:solidFill>
              <a:prstDash val="solid"/>
              <a:round/>
              <a:headEnd type="none" w="sm" len="sm"/>
              <a:tailEnd type="triangle" w="med" len="med"/>
            </a:ln>
          </p:spPr>
        </p:cxnSp>
        <p:sp>
          <p:nvSpPr>
            <p:cNvPr id="336" name="Google Shape;336;p57"/>
            <p:cNvSpPr/>
            <p:nvPr/>
          </p:nvSpPr>
          <p:spPr>
            <a:xfrm>
              <a:off x="5948261" y="294596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35" name="Google Shape;335;p57"/>
            <p:cNvSpPr/>
            <p:nvPr/>
          </p:nvSpPr>
          <p:spPr>
            <a:xfrm>
              <a:off x="7640388" y="294596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37" name="Google Shape;337;p57"/>
            <p:cNvCxnSpPr>
              <a:stCxn id="338" idx="1"/>
              <a:endCxn id="339" idx="3"/>
            </p:cNvCxnSpPr>
            <p:nvPr/>
          </p:nvCxnSpPr>
          <p:spPr>
            <a:xfrm rot="10800000">
              <a:off x="4949392" y="3313665"/>
              <a:ext cx="1351200" cy="0"/>
            </a:xfrm>
            <a:prstGeom prst="straightConnector1">
              <a:avLst/>
            </a:prstGeom>
            <a:noFill/>
            <a:ln w="9525" cap="flat" cmpd="sng">
              <a:solidFill>
                <a:schemeClr val="dk1"/>
              </a:solidFill>
              <a:prstDash val="solid"/>
              <a:round/>
              <a:headEnd type="none" w="sm" len="sm"/>
              <a:tailEnd type="triangle" w="med" len="med"/>
            </a:ln>
          </p:spPr>
        </p:cxnSp>
        <p:sp>
          <p:nvSpPr>
            <p:cNvPr id="339" name="Google Shape;339;p57"/>
            <p:cNvSpPr/>
            <p:nvPr/>
          </p:nvSpPr>
          <p:spPr>
            <a:xfrm>
              <a:off x="4611942" y="325688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38" name="Google Shape;338;p57"/>
            <p:cNvSpPr/>
            <p:nvPr/>
          </p:nvSpPr>
          <p:spPr>
            <a:xfrm>
              <a:off x="6300592" y="325688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0" name="Google Shape;340;p57"/>
            <p:cNvSpPr txBox="1"/>
            <p:nvPr/>
          </p:nvSpPr>
          <p:spPr>
            <a:xfrm>
              <a:off x="4837674" y="3065307"/>
              <a:ext cx="1561674"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(4) Send ID/PW</a:t>
              </a:r>
              <a:endParaRPr sz="1000" b="0" i="0" u="none" strike="noStrike" cap="none">
                <a:solidFill>
                  <a:schemeClr val="dk1"/>
                </a:solidFill>
                <a:latin typeface="Arial"/>
                <a:ea typeface="Arial"/>
                <a:cs typeface="Arial"/>
                <a:sym typeface="Arial"/>
              </a:endParaRPr>
            </a:p>
          </p:txBody>
        </p:sp>
        <p:cxnSp>
          <p:nvCxnSpPr>
            <p:cNvPr id="341" name="Google Shape;341;p57"/>
            <p:cNvCxnSpPr>
              <a:stCxn id="342" idx="1"/>
              <a:endCxn id="343" idx="3"/>
            </p:cNvCxnSpPr>
            <p:nvPr/>
          </p:nvCxnSpPr>
          <p:spPr>
            <a:xfrm rot="10800000">
              <a:off x="3604793" y="3626726"/>
              <a:ext cx="1354200" cy="0"/>
            </a:xfrm>
            <a:prstGeom prst="straightConnector1">
              <a:avLst/>
            </a:prstGeom>
            <a:noFill/>
            <a:ln w="9525" cap="flat" cmpd="sng">
              <a:solidFill>
                <a:schemeClr val="dk1"/>
              </a:solidFill>
              <a:prstDash val="solid"/>
              <a:round/>
              <a:headEnd type="none" w="sm" len="sm"/>
              <a:tailEnd type="triangle" w="med" len="med"/>
            </a:ln>
          </p:spPr>
        </p:cxnSp>
        <p:sp>
          <p:nvSpPr>
            <p:cNvPr id="343" name="Google Shape;343;p57"/>
            <p:cNvSpPr/>
            <p:nvPr/>
          </p:nvSpPr>
          <p:spPr>
            <a:xfrm>
              <a:off x="3267462" y="356994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4" name="Google Shape;344;p57"/>
            <p:cNvSpPr txBox="1"/>
            <p:nvPr/>
          </p:nvSpPr>
          <p:spPr>
            <a:xfrm>
              <a:off x="3476302" y="3368226"/>
              <a:ext cx="159017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(5) Checking validation</a:t>
              </a:r>
              <a:endParaRPr sz="1000" b="0" i="0" u="none" strike="noStrike" cap="none">
                <a:solidFill>
                  <a:schemeClr val="dk1"/>
                </a:solidFill>
                <a:latin typeface="Arial"/>
                <a:ea typeface="Arial"/>
                <a:cs typeface="Arial"/>
                <a:sym typeface="Arial"/>
              </a:endParaRPr>
            </a:p>
          </p:txBody>
        </p:sp>
        <p:cxnSp>
          <p:nvCxnSpPr>
            <p:cNvPr id="345" name="Google Shape;345;p57"/>
            <p:cNvCxnSpPr>
              <a:stCxn id="346" idx="1"/>
              <a:endCxn id="347" idx="3"/>
            </p:cNvCxnSpPr>
            <p:nvPr/>
          </p:nvCxnSpPr>
          <p:spPr>
            <a:xfrm rot="10800000">
              <a:off x="2251261" y="3937633"/>
              <a:ext cx="1362600" cy="0"/>
            </a:xfrm>
            <a:prstGeom prst="straightConnector1">
              <a:avLst/>
            </a:prstGeom>
            <a:noFill/>
            <a:ln w="9525" cap="flat" cmpd="sng">
              <a:solidFill>
                <a:schemeClr val="dk1"/>
              </a:solidFill>
              <a:prstDash val="solid"/>
              <a:round/>
              <a:headEnd type="none" w="sm" len="sm"/>
              <a:tailEnd type="triangle" w="med" len="med"/>
            </a:ln>
          </p:spPr>
        </p:cxnSp>
        <p:sp>
          <p:nvSpPr>
            <p:cNvPr id="347" name="Google Shape;347;p57"/>
            <p:cNvSpPr/>
            <p:nvPr/>
          </p:nvSpPr>
          <p:spPr>
            <a:xfrm>
              <a:off x="1914004" y="388085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6" name="Google Shape;346;p57"/>
            <p:cNvSpPr/>
            <p:nvPr/>
          </p:nvSpPr>
          <p:spPr>
            <a:xfrm>
              <a:off x="3613861" y="388085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8" name="Google Shape;348;p57"/>
            <p:cNvSpPr txBox="1"/>
            <p:nvPr/>
          </p:nvSpPr>
          <p:spPr>
            <a:xfrm>
              <a:off x="2061891" y="3688563"/>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(6) Read DB</a:t>
              </a:r>
              <a:endParaRPr sz="1000" b="0" i="0" u="none" strike="noStrike" cap="none">
                <a:solidFill>
                  <a:schemeClr val="dk1"/>
                </a:solidFill>
                <a:latin typeface="Arial"/>
                <a:ea typeface="Arial"/>
                <a:cs typeface="Arial"/>
                <a:sym typeface="Arial"/>
              </a:endParaRPr>
            </a:p>
          </p:txBody>
        </p:sp>
        <p:cxnSp>
          <p:nvCxnSpPr>
            <p:cNvPr id="349" name="Google Shape;349;p57"/>
            <p:cNvCxnSpPr>
              <a:stCxn id="350" idx="3"/>
              <a:endCxn id="351" idx="1"/>
            </p:cNvCxnSpPr>
            <p:nvPr/>
          </p:nvCxnSpPr>
          <p:spPr>
            <a:xfrm>
              <a:off x="917023" y="4483355"/>
              <a:ext cx="1342800" cy="0"/>
            </a:xfrm>
            <a:prstGeom prst="straightConnector1">
              <a:avLst/>
            </a:prstGeom>
            <a:noFill/>
            <a:ln w="9525" cap="flat" cmpd="sng">
              <a:solidFill>
                <a:schemeClr val="dk1"/>
              </a:solidFill>
              <a:prstDash val="solid"/>
              <a:round/>
              <a:headEnd type="none" w="sm" len="sm"/>
              <a:tailEnd type="triangle" w="med" len="med"/>
            </a:ln>
          </p:spPr>
        </p:cxnSp>
        <p:sp>
          <p:nvSpPr>
            <p:cNvPr id="352" name="Google Shape;352;p57"/>
            <p:cNvSpPr txBox="1"/>
            <p:nvPr/>
          </p:nvSpPr>
          <p:spPr>
            <a:xfrm>
              <a:off x="867403" y="4235730"/>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(8) Response</a:t>
              </a:r>
              <a:endParaRPr sz="1000" b="0" i="0" u="none" strike="noStrike" cap="none">
                <a:solidFill>
                  <a:schemeClr val="dk1"/>
                </a:solidFill>
                <a:latin typeface="Arial"/>
                <a:ea typeface="Arial"/>
                <a:cs typeface="Arial"/>
                <a:sym typeface="Arial"/>
              </a:endParaRPr>
            </a:p>
          </p:txBody>
        </p:sp>
        <p:sp>
          <p:nvSpPr>
            <p:cNvPr id="350" name="Google Shape;350;p57"/>
            <p:cNvSpPr/>
            <p:nvPr/>
          </p:nvSpPr>
          <p:spPr>
            <a:xfrm>
              <a:off x="579619" y="442657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51" name="Google Shape;351;p57"/>
            <p:cNvSpPr/>
            <p:nvPr/>
          </p:nvSpPr>
          <p:spPr>
            <a:xfrm>
              <a:off x="2259967" y="4426574"/>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53" name="Google Shape;353;p57"/>
            <p:cNvCxnSpPr>
              <a:stCxn id="354" idx="3"/>
              <a:endCxn id="355" idx="1"/>
            </p:cNvCxnSpPr>
            <p:nvPr/>
          </p:nvCxnSpPr>
          <p:spPr>
            <a:xfrm>
              <a:off x="3604866" y="5047281"/>
              <a:ext cx="1352700" cy="0"/>
            </a:xfrm>
            <a:prstGeom prst="straightConnector1">
              <a:avLst/>
            </a:prstGeom>
            <a:noFill/>
            <a:ln w="9525" cap="flat" cmpd="sng">
              <a:solidFill>
                <a:schemeClr val="dk1"/>
              </a:solidFill>
              <a:prstDash val="solid"/>
              <a:round/>
              <a:headEnd type="none" w="sm" len="sm"/>
              <a:tailEnd type="triangle" w="med" len="med"/>
            </a:ln>
          </p:spPr>
        </p:cxnSp>
        <p:sp>
          <p:nvSpPr>
            <p:cNvPr id="356" name="Google Shape;356;p57"/>
            <p:cNvSpPr txBox="1"/>
            <p:nvPr/>
          </p:nvSpPr>
          <p:spPr>
            <a:xfrm>
              <a:off x="3376451" y="4808214"/>
              <a:ext cx="183127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(8) Response validation</a:t>
              </a:r>
              <a:endParaRPr sz="1000" b="0" i="0" u="none" strike="noStrike" cap="none">
                <a:solidFill>
                  <a:schemeClr val="dk1"/>
                </a:solidFill>
                <a:latin typeface="Arial"/>
                <a:ea typeface="Arial"/>
                <a:cs typeface="Arial"/>
                <a:sym typeface="Arial"/>
              </a:endParaRPr>
            </a:p>
          </p:txBody>
        </p:sp>
        <p:sp>
          <p:nvSpPr>
            <p:cNvPr id="354" name="Google Shape;354;p57"/>
            <p:cNvSpPr/>
            <p:nvPr/>
          </p:nvSpPr>
          <p:spPr>
            <a:xfrm>
              <a:off x="3267462" y="4990500"/>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55" name="Google Shape;355;p57"/>
            <p:cNvSpPr/>
            <p:nvPr/>
          </p:nvSpPr>
          <p:spPr>
            <a:xfrm>
              <a:off x="4957580" y="4990500"/>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57" name="Google Shape;357;p57"/>
            <p:cNvCxnSpPr>
              <a:stCxn id="358" idx="3"/>
              <a:endCxn id="359" idx="1"/>
            </p:cNvCxnSpPr>
            <p:nvPr/>
          </p:nvCxnSpPr>
          <p:spPr>
            <a:xfrm>
              <a:off x="4941642" y="5341851"/>
              <a:ext cx="1355100" cy="0"/>
            </a:xfrm>
            <a:prstGeom prst="straightConnector1">
              <a:avLst/>
            </a:prstGeom>
            <a:noFill/>
            <a:ln w="9525" cap="flat" cmpd="sng">
              <a:solidFill>
                <a:schemeClr val="dk1"/>
              </a:solidFill>
              <a:prstDash val="solid"/>
              <a:round/>
              <a:headEnd type="none" w="sm" len="sm"/>
              <a:tailEnd type="triangle" w="med" len="med"/>
            </a:ln>
          </p:spPr>
        </p:cxnSp>
        <p:sp>
          <p:nvSpPr>
            <p:cNvPr id="360" name="Google Shape;360;p57"/>
            <p:cNvSpPr txBox="1"/>
            <p:nvPr/>
          </p:nvSpPr>
          <p:spPr>
            <a:xfrm>
              <a:off x="4972183" y="5085010"/>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(9) Response </a:t>
              </a:r>
              <a:endParaRPr sz="1000" b="0" i="0" u="none" strike="noStrike" cap="none">
                <a:solidFill>
                  <a:schemeClr val="dk1"/>
                </a:solidFill>
                <a:latin typeface="Arial"/>
                <a:ea typeface="Arial"/>
                <a:cs typeface="Arial"/>
                <a:sym typeface="Arial"/>
              </a:endParaRPr>
            </a:p>
          </p:txBody>
        </p:sp>
        <p:sp>
          <p:nvSpPr>
            <p:cNvPr id="358" name="Google Shape;358;p57"/>
            <p:cNvSpPr/>
            <p:nvPr/>
          </p:nvSpPr>
          <p:spPr>
            <a:xfrm>
              <a:off x="4604238" y="5285070"/>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59" name="Google Shape;359;p57"/>
            <p:cNvSpPr/>
            <p:nvPr/>
          </p:nvSpPr>
          <p:spPr>
            <a:xfrm>
              <a:off x="6296699" y="5285070"/>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61" name="Google Shape;361;p57"/>
            <p:cNvCxnSpPr>
              <a:stCxn id="362" idx="3"/>
              <a:endCxn id="363" idx="1"/>
            </p:cNvCxnSpPr>
            <p:nvPr/>
          </p:nvCxnSpPr>
          <p:spPr>
            <a:xfrm>
              <a:off x="6285607" y="5641287"/>
              <a:ext cx="2692500" cy="0"/>
            </a:xfrm>
            <a:prstGeom prst="straightConnector1">
              <a:avLst/>
            </a:prstGeom>
            <a:noFill/>
            <a:ln w="9525" cap="flat" cmpd="sng">
              <a:solidFill>
                <a:schemeClr val="dk1"/>
              </a:solidFill>
              <a:prstDash val="solid"/>
              <a:round/>
              <a:headEnd type="none" w="sm" len="sm"/>
              <a:tailEnd type="triangle" w="med" len="med"/>
            </a:ln>
          </p:spPr>
        </p:cxnSp>
        <p:sp>
          <p:nvSpPr>
            <p:cNvPr id="364" name="Google Shape;364;p57"/>
            <p:cNvSpPr txBox="1"/>
            <p:nvPr/>
          </p:nvSpPr>
          <p:spPr>
            <a:xfrm>
              <a:off x="6490419" y="5387929"/>
              <a:ext cx="2020755"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(10) Response Acceptance</a:t>
              </a:r>
              <a:endParaRPr sz="1000" b="0" i="0" u="none" strike="noStrike" cap="none">
                <a:solidFill>
                  <a:schemeClr val="dk1"/>
                </a:solidFill>
                <a:latin typeface="Arial"/>
                <a:ea typeface="Arial"/>
                <a:cs typeface="Arial"/>
                <a:sym typeface="Arial"/>
              </a:endParaRPr>
            </a:p>
          </p:txBody>
        </p:sp>
        <p:sp>
          <p:nvSpPr>
            <p:cNvPr id="362" name="Google Shape;362;p57"/>
            <p:cNvSpPr/>
            <p:nvPr/>
          </p:nvSpPr>
          <p:spPr>
            <a:xfrm>
              <a:off x="5948203" y="558450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63" name="Google Shape;363;p57"/>
            <p:cNvSpPr/>
            <p:nvPr/>
          </p:nvSpPr>
          <p:spPr>
            <a:xfrm>
              <a:off x="8978215" y="558450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65" name="Google Shape;365;p57"/>
            <p:cNvSpPr/>
            <p:nvPr/>
          </p:nvSpPr>
          <p:spPr>
            <a:xfrm>
              <a:off x="304806" y="1243280"/>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Crypto service</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r>
                <a:rPr lang="en-US" sz="1000" b="1" i="0" u="none" strike="noStrike" cap="none">
                  <a:solidFill>
                    <a:schemeClr val="dk1"/>
                  </a:solidFill>
                  <a:latin typeface="Arial"/>
                  <a:ea typeface="Arial"/>
                  <a:cs typeface="Arial"/>
                  <a:sym typeface="Arial"/>
                </a:rPr>
                <a:t> </a:t>
              </a:r>
              <a:endParaRPr sz="1000" b="1" i="0" u="none" strike="noStrike" cap="none">
                <a:solidFill>
                  <a:schemeClr val="dk1"/>
                </a:solidFill>
                <a:latin typeface="Arial"/>
                <a:ea typeface="Arial"/>
                <a:cs typeface="Arial"/>
                <a:sym typeface="Arial"/>
              </a:endParaRPr>
            </a:p>
          </p:txBody>
        </p:sp>
        <p:cxnSp>
          <p:nvCxnSpPr>
            <p:cNvPr id="366" name="Google Shape;366;p57"/>
            <p:cNvCxnSpPr>
              <a:stCxn id="365" idx="2"/>
              <a:endCxn id="367" idx="0"/>
            </p:cNvCxnSpPr>
            <p:nvPr/>
          </p:nvCxnSpPr>
          <p:spPr>
            <a:xfrm>
              <a:off x="916806" y="1855280"/>
              <a:ext cx="0" cy="4139100"/>
            </a:xfrm>
            <a:prstGeom prst="straightConnector1">
              <a:avLst/>
            </a:prstGeom>
            <a:noFill/>
            <a:ln w="9525" cap="flat" cmpd="sng">
              <a:solidFill>
                <a:schemeClr val="dk1"/>
              </a:solidFill>
              <a:prstDash val="solid"/>
              <a:round/>
              <a:headEnd type="none" w="sm" len="sm"/>
              <a:tailEnd type="triangle" w="med" len="med"/>
            </a:ln>
          </p:spPr>
        </p:cxnSp>
        <p:sp>
          <p:nvSpPr>
            <p:cNvPr id="367" name="Google Shape;367;p57"/>
            <p:cNvSpPr/>
            <p:nvPr/>
          </p:nvSpPr>
          <p:spPr>
            <a:xfrm>
              <a:off x="304806" y="5994274"/>
              <a:ext cx="1224000" cy="432000"/>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Arial"/>
                <a:ea typeface="Arial"/>
                <a:cs typeface="Arial"/>
                <a:sym typeface="Arial"/>
              </a:endParaRPr>
            </a:p>
          </p:txBody>
        </p:sp>
        <p:sp>
          <p:nvSpPr>
            <p:cNvPr id="368" name="Google Shape;368;p57"/>
            <p:cNvSpPr/>
            <p:nvPr/>
          </p:nvSpPr>
          <p:spPr>
            <a:xfrm>
              <a:off x="238049" y="3875377"/>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69" name="Google Shape;369;p57"/>
            <p:cNvSpPr/>
            <p:nvPr/>
          </p:nvSpPr>
          <p:spPr>
            <a:xfrm>
              <a:off x="236686" y="418556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2" name="Google Shape;342;p57"/>
            <p:cNvSpPr/>
            <p:nvPr/>
          </p:nvSpPr>
          <p:spPr>
            <a:xfrm>
              <a:off x="4958993" y="356994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370" name="Google Shape;370;p57"/>
            <p:cNvCxnSpPr>
              <a:stCxn id="371" idx="1"/>
              <a:endCxn id="372" idx="3"/>
            </p:cNvCxnSpPr>
            <p:nvPr/>
          </p:nvCxnSpPr>
          <p:spPr>
            <a:xfrm rot="10800000">
              <a:off x="915520" y="4184269"/>
              <a:ext cx="1336200" cy="0"/>
            </a:xfrm>
            <a:prstGeom prst="straightConnector1">
              <a:avLst/>
            </a:prstGeom>
            <a:noFill/>
            <a:ln w="9525" cap="flat" cmpd="sng">
              <a:solidFill>
                <a:schemeClr val="dk1"/>
              </a:solidFill>
              <a:prstDash val="solid"/>
              <a:round/>
              <a:headEnd type="none" w="sm" len="sm"/>
              <a:tailEnd type="triangle" w="med" len="med"/>
            </a:ln>
          </p:spPr>
        </p:cxnSp>
        <p:sp>
          <p:nvSpPr>
            <p:cNvPr id="372" name="Google Shape;372;p57"/>
            <p:cNvSpPr/>
            <p:nvPr/>
          </p:nvSpPr>
          <p:spPr>
            <a:xfrm>
              <a:off x="577990" y="412748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71" name="Google Shape;371;p57"/>
            <p:cNvSpPr/>
            <p:nvPr/>
          </p:nvSpPr>
          <p:spPr>
            <a:xfrm>
              <a:off x="2251720" y="412748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73" name="Google Shape;373;p57"/>
            <p:cNvSpPr txBox="1"/>
            <p:nvPr/>
          </p:nvSpPr>
          <p:spPr>
            <a:xfrm>
              <a:off x="873926" y="3935200"/>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(7) Request</a:t>
              </a:r>
              <a:endParaRPr sz="1000" b="0" i="0" u="none" strike="noStrike" cap="none">
                <a:solidFill>
                  <a:schemeClr val="dk1"/>
                </a:solidFill>
                <a:latin typeface="Arial"/>
                <a:ea typeface="Arial"/>
                <a:cs typeface="Arial"/>
                <a:sym typeface="Arial"/>
              </a:endParaRPr>
            </a:p>
          </p:txBody>
        </p:sp>
        <p:cxnSp>
          <p:nvCxnSpPr>
            <p:cNvPr id="374" name="Google Shape;374;p57"/>
            <p:cNvCxnSpPr>
              <a:stCxn id="375" idx="3"/>
              <a:endCxn id="376" idx="1"/>
            </p:cNvCxnSpPr>
            <p:nvPr/>
          </p:nvCxnSpPr>
          <p:spPr>
            <a:xfrm>
              <a:off x="2254591" y="4776969"/>
              <a:ext cx="1342800" cy="0"/>
            </a:xfrm>
            <a:prstGeom prst="straightConnector1">
              <a:avLst/>
            </a:prstGeom>
            <a:noFill/>
            <a:ln w="9525" cap="flat" cmpd="sng">
              <a:solidFill>
                <a:schemeClr val="dk1"/>
              </a:solidFill>
              <a:prstDash val="solid"/>
              <a:round/>
              <a:headEnd type="none" w="sm" len="sm"/>
              <a:tailEnd type="triangle" w="med" len="med"/>
            </a:ln>
          </p:spPr>
        </p:cxnSp>
        <p:sp>
          <p:nvSpPr>
            <p:cNvPr id="377" name="Google Shape;377;p57"/>
            <p:cNvSpPr txBox="1"/>
            <p:nvPr/>
          </p:nvSpPr>
          <p:spPr>
            <a:xfrm>
              <a:off x="2204971" y="4529344"/>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(8) Response</a:t>
              </a:r>
              <a:endParaRPr sz="1000" b="0" i="0" u="none" strike="noStrike" cap="none">
                <a:solidFill>
                  <a:schemeClr val="dk1"/>
                </a:solidFill>
                <a:latin typeface="Arial"/>
                <a:ea typeface="Arial"/>
                <a:cs typeface="Arial"/>
                <a:sym typeface="Arial"/>
              </a:endParaRPr>
            </a:p>
          </p:txBody>
        </p:sp>
        <p:sp>
          <p:nvSpPr>
            <p:cNvPr id="375" name="Google Shape;375;p57"/>
            <p:cNvSpPr/>
            <p:nvPr/>
          </p:nvSpPr>
          <p:spPr>
            <a:xfrm>
              <a:off x="1917187" y="472018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76" name="Google Shape;376;p57"/>
            <p:cNvSpPr/>
            <p:nvPr/>
          </p:nvSpPr>
          <p:spPr>
            <a:xfrm>
              <a:off x="3597535" y="472018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grpSp>
      <p:sp>
        <p:nvSpPr>
          <p:cNvPr id="78" name="실행 단추: 홈 77">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40"/>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1.1 Goal</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 name="Google Shape;39;p40"/>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0" name="Google Shape;40;p40"/>
          <p:cNvSpPr txBox="1"/>
          <p:nvPr/>
        </p:nvSpPr>
        <p:spPr>
          <a:xfrm>
            <a:off x="102164" y="652765"/>
            <a:ext cx="9675372" cy="39522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a:solidFill>
                  <a:srgbClr val="000000"/>
                </a:solidFill>
                <a:latin typeface="Arial" panose="020B0604020202020204" pitchFamily="34" charset="0"/>
                <a:cs typeface="Arial" panose="020B0604020202020204" pitchFamily="34" charset="0"/>
                <a:sym typeface="Arial"/>
              </a:rPr>
              <a:t>Goal of secure Jetson Nano is based on 6 security characteristics.</a:t>
            </a:r>
            <a:endParaRPr sz="1600" b="1"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41" name="Google Shape;41;p40"/>
          <p:cNvGrpSpPr/>
          <p:nvPr/>
        </p:nvGrpSpPr>
        <p:grpSpPr>
          <a:xfrm>
            <a:off x="949235" y="1907177"/>
            <a:ext cx="7833358" cy="3753395"/>
            <a:chOff x="949235" y="1907177"/>
            <a:chExt cx="7833358" cy="3753395"/>
          </a:xfrm>
        </p:grpSpPr>
        <p:sp>
          <p:nvSpPr>
            <p:cNvPr id="42" name="Google Shape;42;p40"/>
            <p:cNvSpPr/>
            <p:nvPr/>
          </p:nvSpPr>
          <p:spPr>
            <a:xfrm>
              <a:off x="949235" y="2516621"/>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Integrity</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3" name="Google Shape;43;p40"/>
            <p:cNvSpPr/>
            <p:nvPr/>
          </p:nvSpPr>
          <p:spPr>
            <a:xfrm>
              <a:off x="3522617" y="1907177"/>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Availability</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4" name="Google Shape;44;p40"/>
            <p:cNvSpPr/>
            <p:nvPr/>
          </p:nvSpPr>
          <p:spPr>
            <a:xfrm>
              <a:off x="6143896" y="2516607"/>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Authentication</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5" name="Google Shape;45;p40"/>
            <p:cNvSpPr/>
            <p:nvPr/>
          </p:nvSpPr>
          <p:spPr>
            <a:xfrm>
              <a:off x="949235" y="3875223"/>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Confidentiality</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6" name="Google Shape;46;p40"/>
            <p:cNvSpPr/>
            <p:nvPr/>
          </p:nvSpPr>
          <p:spPr>
            <a:xfrm>
              <a:off x="3505199" y="4519749"/>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Authorization</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7" name="Google Shape;47;p40"/>
            <p:cNvSpPr/>
            <p:nvPr/>
          </p:nvSpPr>
          <p:spPr>
            <a:xfrm>
              <a:off x="6143896" y="3875209"/>
              <a:ext cx="2638697" cy="1140823"/>
            </a:xfrm>
            <a:prstGeom prst="ellipse">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Non-repudiation</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8" name="Google Shape;48;p40"/>
            <p:cNvSpPr/>
            <p:nvPr/>
          </p:nvSpPr>
          <p:spPr>
            <a:xfrm>
              <a:off x="3020207" y="2921555"/>
              <a:ext cx="3720227" cy="1754948"/>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panose="020B0604020202020204" pitchFamily="34" charset="0"/>
                  <a:cs typeface="Arial" panose="020B0604020202020204" pitchFamily="34" charset="0"/>
                  <a:sym typeface="Arial"/>
                </a:rPr>
                <a:t>Secure Jetson Nano</a:t>
              </a:r>
              <a:endParaRPr sz="1800" b="0" i="0" u="none" strike="noStrike" cap="none">
                <a:solidFill>
                  <a:schemeClr val="dk1"/>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8"/>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Arial"/>
                <a:cs typeface="Arial"/>
                <a:sym typeface="Arial"/>
              </a:rPr>
              <a:t>Secure system Sequence Diagram #3</a:t>
            </a:r>
            <a:endParaRPr sz="2000" b="1" i="0" u="none" strike="noStrike" cap="none" dirty="0">
              <a:solidFill>
                <a:srgbClr val="000000"/>
              </a:solidFill>
              <a:latin typeface="Arial"/>
              <a:ea typeface="Arial"/>
              <a:cs typeface="Arial"/>
              <a:sym typeface="Arial"/>
            </a:endParaRPr>
          </a:p>
        </p:txBody>
      </p:sp>
      <p:sp>
        <p:nvSpPr>
          <p:cNvPr id="383" name="Google Shape;383;p58"/>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384" name="Google Shape;384;p58"/>
          <p:cNvSpPr txBox="1"/>
          <p:nvPr/>
        </p:nvSpPr>
        <p:spPr>
          <a:xfrm>
            <a:off x="102164" y="652765"/>
            <a:ext cx="9675372" cy="431456"/>
          </a:xfrm>
          <a:prstGeom prst="rect">
            <a:avLst/>
          </a:prstGeom>
          <a:noFill/>
          <a:ln>
            <a:noFill/>
          </a:ln>
        </p:spPr>
        <p:txBody>
          <a:bodyPr spcFirstLastPara="1" wrap="square" lIns="72000" tIns="36000" rIns="72000" bIns="36000" anchor="t" anchorCtr="0">
            <a:spAutoFit/>
          </a:bodyPr>
          <a:lstStyle/>
          <a:p>
            <a:pPr marL="0" marR="0" lvl="0" indent="0" algn="just" rtl="0">
              <a:lnSpc>
                <a:spcPct val="107000"/>
              </a:lnSpc>
              <a:spcBef>
                <a:spcPts val="0"/>
              </a:spcBef>
              <a:spcAft>
                <a:spcPts val="100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Case #3 mode selection in secure mode</a:t>
            </a:r>
            <a:endParaRPr sz="1400" b="0" i="0" u="none" strike="noStrike" cap="none">
              <a:solidFill>
                <a:srgbClr val="000000"/>
              </a:solidFill>
              <a:latin typeface="Arial"/>
              <a:ea typeface="Arial"/>
              <a:cs typeface="Arial"/>
              <a:sym typeface="Arial"/>
            </a:endParaRPr>
          </a:p>
        </p:txBody>
      </p:sp>
      <p:sp>
        <p:nvSpPr>
          <p:cNvPr id="385" name="Google Shape;385;p58"/>
          <p:cNvSpPr/>
          <p:nvPr/>
        </p:nvSpPr>
        <p:spPr>
          <a:xfrm>
            <a:off x="7045276" y="1243280"/>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Mode Control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386" name="Google Shape;386;p58"/>
          <p:cNvCxnSpPr>
            <a:stCxn id="385" idx="2"/>
          </p:cNvCxnSpPr>
          <p:nvPr/>
        </p:nvCxnSpPr>
        <p:spPr>
          <a:xfrm>
            <a:off x="7657276" y="1855280"/>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387" name="Google Shape;387;p58"/>
          <p:cNvCxnSpPr>
            <a:stCxn id="388" idx="1"/>
            <a:endCxn id="389" idx="3"/>
          </p:cNvCxnSpPr>
          <p:nvPr/>
        </p:nvCxnSpPr>
        <p:spPr>
          <a:xfrm rot="10800000">
            <a:off x="6284910" y="2379492"/>
            <a:ext cx="1377600" cy="0"/>
          </a:xfrm>
          <a:prstGeom prst="straightConnector1">
            <a:avLst/>
          </a:prstGeom>
          <a:noFill/>
          <a:ln w="9525" cap="flat" cmpd="sng">
            <a:solidFill>
              <a:schemeClr val="dk1"/>
            </a:solidFill>
            <a:prstDash val="solid"/>
            <a:round/>
            <a:headEnd type="none" w="sm" len="sm"/>
            <a:tailEnd type="triangle" w="med" len="med"/>
          </a:ln>
        </p:spPr>
      </p:cxnSp>
      <p:sp>
        <p:nvSpPr>
          <p:cNvPr id="390" name="Google Shape;390;p58"/>
          <p:cNvSpPr/>
          <p:nvPr/>
        </p:nvSpPr>
        <p:spPr>
          <a:xfrm>
            <a:off x="5675118" y="1247702"/>
            <a:ext cx="1224000" cy="612000"/>
          </a:xfrm>
          <a:prstGeom prst="flowChartTerminator">
            <a:avLst/>
          </a:prstGeom>
          <a:solidFill>
            <a:srgbClr val="F2F2F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(client)</a:t>
            </a:r>
            <a:endParaRPr sz="1000" b="0" i="0" u="none" strike="noStrike" cap="none">
              <a:solidFill>
                <a:schemeClr val="dk1"/>
              </a:solidFill>
              <a:latin typeface="Arial"/>
              <a:ea typeface="Arial"/>
              <a:cs typeface="Arial"/>
              <a:sym typeface="Arial"/>
            </a:endParaRPr>
          </a:p>
        </p:txBody>
      </p:sp>
      <p:cxnSp>
        <p:nvCxnSpPr>
          <p:cNvPr id="391" name="Google Shape;391;p58"/>
          <p:cNvCxnSpPr>
            <a:stCxn id="390" idx="2"/>
          </p:cNvCxnSpPr>
          <p:nvPr/>
        </p:nvCxnSpPr>
        <p:spPr>
          <a:xfrm>
            <a:off x="6287118" y="1859702"/>
            <a:ext cx="0" cy="4139100"/>
          </a:xfrm>
          <a:prstGeom prst="straightConnector1">
            <a:avLst/>
          </a:prstGeom>
          <a:noFill/>
          <a:ln w="9525" cap="flat" cmpd="sng">
            <a:solidFill>
              <a:schemeClr val="dk1"/>
            </a:solidFill>
            <a:prstDash val="solid"/>
            <a:round/>
            <a:headEnd type="none" w="sm" len="sm"/>
            <a:tailEnd type="triangle" w="med" len="med"/>
          </a:ln>
        </p:spPr>
      </p:cxnSp>
      <p:sp>
        <p:nvSpPr>
          <p:cNvPr id="392" name="Google Shape;392;p58"/>
          <p:cNvSpPr/>
          <p:nvPr/>
        </p:nvSpPr>
        <p:spPr>
          <a:xfrm>
            <a:off x="1647384" y="124875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Authentication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r>
              <a:rPr lang="en-US" sz="1000" b="1" i="0" u="none" strike="noStrike" cap="none">
                <a:solidFill>
                  <a:schemeClr val="dk1"/>
                </a:solidFill>
                <a:latin typeface="Arial"/>
                <a:ea typeface="Arial"/>
                <a:cs typeface="Arial"/>
                <a:sym typeface="Arial"/>
              </a:rPr>
              <a:t> </a:t>
            </a:r>
            <a:endParaRPr sz="1000" b="1" i="0" u="none" strike="noStrike" cap="none">
              <a:solidFill>
                <a:schemeClr val="dk1"/>
              </a:solidFill>
              <a:latin typeface="Arial"/>
              <a:ea typeface="Arial"/>
              <a:cs typeface="Arial"/>
              <a:sym typeface="Arial"/>
            </a:endParaRPr>
          </a:p>
        </p:txBody>
      </p:sp>
      <p:cxnSp>
        <p:nvCxnSpPr>
          <p:cNvPr id="393" name="Google Shape;393;p58"/>
          <p:cNvCxnSpPr>
            <a:stCxn id="392" idx="2"/>
          </p:cNvCxnSpPr>
          <p:nvPr/>
        </p:nvCxnSpPr>
        <p:spPr>
          <a:xfrm>
            <a:off x="2259384" y="1860754"/>
            <a:ext cx="0" cy="4139100"/>
          </a:xfrm>
          <a:prstGeom prst="straightConnector1">
            <a:avLst/>
          </a:prstGeom>
          <a:noFill/>
          <a:ln w="9525" cap="flat" cmpd="sng">
            <a:solidFill>
              <a:schemeClr val="dk1"/>
            </a:solidFill>
            <a:prstDash val="solid"/>
            <a:round/>
            <a:headEnd type="none" w="sm" len="sm"/>
            <a:tailEnd type="triangle" w="med" len="med"/>
          </a:ln>
        </p:spPr>
      </p:cxnSp>
      <p:sp>
        <p:nvSpPr>
          <p:cNvPr id="394" name="Google Shape;394;p58"/>
          <p:cNvSpPr/>
          <p:nvPr/>
        </p:nvSpPr>
        <p:spPr>
          <a:xfrm>
            <a:off x="2989962"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Service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395" name="Google Shape;395;p58"/>
          <p:cNvCxnSpPr>
            <a:stCxn id="394" idx="2"/>
          </p:cNvCxnSpPr>
          <p:nvPr/>
        </p:nvCxnSpPr>
        <p:spPr>
          <a:xfrm>
            <a:off x="3601962" y="1858514"/>
            <a:ext cx="0" cy="4139100"/>
          </a:xfrm>
          <a:prstGeom prst="straightConnector1">
            <a:avLst/>
          </a:prstGeom>
          <a:noFill/>
          <a:ln w="9525" cap="flat" cmpd="sng">
            <a:solidFill>
              <a:schemeClr val="dk1"/>
            </a:solidFill>
            <a:prstDash val="solid"/>
            <a:round/>
            <a:headEnd type="none" w="sm" len="sm"/>
            <a:tailEnd type="triangle" w="med" len="med"/>
          </a:ln>
        </p:spPr>
      </p:cxnSp>
      <p:cxnSp>
        <p:nvCxnSpPr>
          <p:cNvPr id="396" name="Google Shape;396;p58"/>
          <p:cNvCxnSpPr>
            <a:stCxn id="397" idx="1"/>
            <a:endCxn id="398" idx="3"/>
          </p:cNvCxnSpPr>
          <p:nvPr/>
        </p:nvCxnSpPr>
        <p:spPr>
          <a:xfrm rot="10800000">
            <a:off x="4946077" y="2663547"/>
            <a:ext cx="1351500" cy="0"/>
          </a:xfrm>
          <a:prstGeom prst="straightConnector1">
            <a:avLst/>
          </a:prstGeom>
          <a:noFill/>
          <a:ln w="9525" cap="flat" cmpd="sng">
            <a:solidFill>
              <a:schemeClr val="dk1"/>
            </a:solidFill>
            <a:prstDash val="solid"/>
            <a:round/>
            <a:headEnd type="none" w="sm" len="sm"/>
            <a:tailEnd type="triangle" w="med" len="med"/>
          </a:ln>
        </p:spPr>
      </p:cxnSp>
      <p:sp>
        <p:nvSpPr>
          <p:cNvPr id="399" name="Google Shape;399;p58"/>
          <p:cNvSpPr/>
          <p:nvPr/>
        </p:nvSpPr>
        <p:spPr>
          <a:xfrm>
            <a:off x="4332540" y="1246514"/>
            <a:ext cx="1224000" cy="612000"/>
          </a:xfrm>
          <a:prstGeom prst="flowChartTerminator">
            <a:avLst/>
          </a:prstGeom>
          <a:solidFill>
            <a:srgbClr val="F2F2F2"/>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Communication Manager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(server)</a:t>
            </a:r>
            <a:endParaRPr sz="1000" b="0" i="0" u="none" strike="noStrike" cap="none">
              <a:solidFill>
                <a:schemeClr val="dk1"/>
              </a:solidFill>
              <a:latin typeface="Arial"/>
              <a:ea typeface="Arial"/>
              <a:cs typeface="Arial"/>
              <a:sym typeface="Arial"/>
            </a:endParaRPr>
          </a:p>
        </p:txBody>
      </p:sp>
      <p:cxnSp>
        <p:nvCxnSpPr>
          <p:cNvPr id="400" name="Google Shape;400;p58"/>
          <p:cNvCxnSpPr>
            <a:stCxn id="399" idx="2"/>
          </p:cNvCxnSpPr>
          <p:nvPr/>
        </p:nvCxnSpPr>
        <p:spPr>
          <a:xfrm>
            <a:off x="4944540" y="1858514"/>
            <a:ext cx="0" cy="4139100"/>
          </a:xfrm>
          <a:prstGeom prst="straightConnector1">
            <a:avLst/>
          </a:prstGeom>
          <a:noFill/>
          <a:ln w="9525" cap="flat" cmpd="sng">
            <a:solidFill>
              <a:schemeClr val="dk1"/>
            </a:solidFill>
            <a:prstDash val="solid"/>
            <a:round/>
            <a:headEnd type="none" w="sm" len="sm"/>
            <a:tailEnd type="triangle" w="med" len="med"/>
          </a:ln>
        </p:spPr>
      </p:cxnSp>
      <p:sp>
        <p:nvSpPr>
          <p:cNvPr id="388" name="Google Shape;388;p58"/>
          <p:cNvSpPr/>
          <p:nvPr/>
        </p:nvSpPr>
        <p:spPr>
          <a:xfrm>
            <a:off x="7662510"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89" name="Google Shape;389;p58"/>
          <p:cNvSpPr/>
          <p:nvPr/>
        </p:nvSpPr>
        <p:spPr>
          <a:xfrm>
            <a:off x="5947603" y="232271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97" name="Google Shape;397;p58"/>
          <p:cNvSpPr/>
          <p:nvPr/>
        </p:nvSpPr>
        <p:spPr>
          <a:xfrm>
            <a:off x="6297577" y="260676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398" name="Google Shape;398;p58"/>
          <p:cNvSpPr/>
          <p:nvPr/>
        </p:nvSpPr>
        <p:spPr>
          <a:xfrm>
            <a:off x="4608777" y="2606765"/>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01" name="Google Shape;401;p58"/>
          <p:cNvCxnSpPr>
            <a:stCxn id="402" idx="1"/>
            <a:endCxn id="403" idx="3"/>
          </p:cNvCxnSpPr>
          <p:nvPr/>
        </p:nvCxnSpPr>
        <p:spPr>
          <a:xfrm rot="10800000">
            <a:off x="3603338" y="2976617"/>
            <a:ext cx="1354800" cy="0"/>
          </a:xfrm>
          <a:prstGeom prst="straightConnector1">
            <a:avLst/>
          </a:prstGeom>
          <a:noFill/>
          <a:ln w="9525" cap="flat" cmpd="sng">
            <a:solidFill>
              <a:schemeClr val="dk1"/>
            </a:solidFill>
            <a:prstDash val="solid"/>
            <a:round/>
            <a:headEnd type="none" w="sm" len="sm"/>
            <a:tailEnd type="triangle" w="med" len="med"/>
          </a:ln>
        </p:spPr>
      </p:cxnSp>
      <p:sp>
        <p:nvSpPr>
          <p:cNvPr id="403" name="Google Shape;403;p58"/>
          <p:cNvSpPr/>
          <p:nvPr/>
        </p:nvSpPr>
        <p:spPr>
          <a:xfrm>
            <a:off x="3266014" y="291983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02" name="Google Shape;402;p58"/>
          <p:cNvSpPr/>
          <p:nvPr/>
        </p:nvSpPr>
        <p:spPr>
          <a:xfrm>
            <a:off x="4958138" y="291983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04" name="Google Shape;404;p58"/>
          <p:cNvCxnSpPr>
            <a:stCxn id="405" idx="1"/>
            <a:endCxn id="406" idx="3"/>
          </p:cNvCxnSpPr>
          <p:nvPr/>
        </p:nvCxnSpPr>
        <p:spPr>
          <a:xfrm rot="10800000">
            <a:off x="2258451" y="3566214"/>
            <a:ext cx="1359900" cy="0"/>
          </a:xfrm>
          <a:prstGeom prst="straightConnector1">
            <a:avLst/>
          </a:prstGeom>
          <a:noFill/>
          <a:ln w="9525" cap="flat" cmpd="sng">
            <a:solidFill>
              <a:schemeClr val="dk1"/>
            </a:solidFill>
            <a:prstDash val="solid"/>
            <a:round/>
            <a:headEnd type="none" w="sm" len="sm"/>
            <a:tailEnd type="triangle" w="med" len="med"/>
          </a:ln>
        </p:spPr>
      </p:cxnSp>
      <p:sp>
        <p:nvSpPr>
          <p:cNvPr id="406" name="Google Shape;406;p58"/>
          <p:cNvSpPr/>
          <p:nvPr/>
        </p:nvSpPr>
        <p:spPr>
          <a:xfrm>
            <a:off x="1920981" y="350943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05" name="Google Shape;405;p58"/>
          <p:cNvSpPr/>
          <p:nvPr/>
        </p:nvSpPr>
        <p:spPr>
          <a:xfrm>
            <a:off x="3618351" y="350943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07" name="Google Shape;407;p58"/>
          <p:cNvCxnSpPr>
            <a:stCxn id="408" idx="3"/>
            <a:endCxn id="409" idx="1"/>
          </p:cNvCxnSpPr>
          <p:nvPr/>
        </p:nvCxnSpPr>
        <p:spPr>
          <a:xfrm>
            <a:off x="2257092" y="4105703"/>
            <a:ext cx="1358700" cy="0"/>
          </a:xfrm>
          <a:prstGeom prst="straightConnector1">
            <a:avLst/>
          </a:prstGeom>
          <a:noFill/>
          <a:ln w="9525" cap="flat" cmpd="sng">
            <a:solidFill>
              <a:schemeClr val="dk1"/>
            </a:solidFill>
            <a:prstDash val="solid"/>
            <a:round/>
            <a:headEnd type="none" w="sm" len="sm"/>
            <a:tailEnd type="triangle" w="med" len="med"/>
          </a:ln>
        </p:spPr>
      </p:cxnSp>
      <p:sp>
        <p:nvSpPr>
          <p:cNvPr id="409" name="Google Shape;409;p58"/>
          <p:cNvSpPr/>
          <p:nvPr/>
        </p:nvSpPr>
        <p:spPr>
          <a:xfrm>
            <a:off x="3615804" y="404892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10" name="Google Shape;410;p58"/>
          <p:cNvCxnSpPr>
            <a:stCxn id="411" idx="3"/>
            <a:endCxn id="412" idx="1"/>
          </p:cNvCxnSpPr>
          <p:nvPr/>
        </p:nvCxnSpPr>
        <p:spPr>
          <a:xfrm>
            <a:off x="3607983" y="4683653"/>
            <a:ext cx="1342800" cy="0"/>
          </a:xfrm>
          <a:prstGeom prst="straightConnector1">
            <a:avLst/>
          </a:prstGeom>
          <a:noFill/>
          <a:ln w="9525" cap="flat" cmpd="sng">
            <a:solidFill>
              <a:schemeClr val="dk1"/>
            </a:solidFill>
            <a:prstDash val="solid"/>
            <a:round/>
            <a:headEnd type="none" w="sm" len="sm"/>
            <a:tailEnd type="triangle" w="med" len="med"/>
          </a:ln>
        </p:spPr>
      </p:cxnSp>
      <p:sp>
        <p:nvSpPr>
          <p:cNvPr id="413" name="Google Shape;413;p58"/>
          <p:cNvSpPr txBox="1"/>
          <p:nvPr/>
        </p:nvSpPr>
        <p:spPr>
          <a:xfrm>
            <a:off x="3558363" y="4418610"/>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(6) Response</a:t>
            </a:r>
            <a:endParaRPr sz="1000" b="0" i="0" u="none" strike="noStrike" cap="none">
              <a:solidFill>
                <a:schemeClr val="dk1"/>
              </a:solidFill>
              <a:latin typeface="Arial"/>
              <a:ea typeface="Arial"/>
              <a:cs typeface="Arial"/>
              <a:sym typeface="Arial"/>
            </a:endParaRPr>
          </a:p>
        </p:txBody>
      </p:sp>
      <p:sp>
        <p:nvSpPr>
          <p:cNvPr id="411" name="Google Shape;411;p58"/>
          <p:cNvSpPr/>
          <p:nvPr/>
        </p:nvSpPr>
        <p:spPr>
          <a:xfrm>
            <a:off x="3270579" y="462687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12" name="Google Shape;412;p58"/>
          <p:cNvSpPr/>
          <p:nvPr/>
        </p:nvSpPr>
        <p:spPr>
          <a:xfrm>
            <a:off x="4950927" y="4626872"/>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14" name="Google Shape;414;p58"/>
          <p:cNvCxnSpPr>
            <a:stCxn id="415" idx="3"/>
            <a:endCxn id="416" idx="1"/>
          </p:cNvCxnSpPr>
          <p:nvPr/>
        </p:nvCxnSpPr>
        <p:spPr>
          <a:xfrm>
            <a:off x="6278404" y="5247580"/>
            <a:ext cx="1378800" cy="0"/>
          </a:xfrm>
          <a:prstGeom prst="straightConnector1">
            <a:avLst/>
          </a:prstGeom>
          <a:noFill/>
          <a:ln w="9525" cap="flat" cmpd="sng">
            <a:solidFill>
              <a:schemeClr val="dk1"/>
            </a:solidFill>
            <a:prstDash val="solid"/>
            <a:round/>
            <a:headEnd type="none" w="sm" len="sm"/>
            <a:tailEnd type="triangle" w="med" len="med"/>
          </a:ln>
        </p:spPr>
      </p:cxnSp>
      <p:sp>
        <p:nvSpPr>
          <p:cNvPr id="417" name="Google Shape;417;p58"/>
          <p:cNvSpPr txBox="1"/>
          <p:nvPr/>
        </p:nvSpPr>
        <p:spPr>
          <a:xfrm>
            <a:off x="5989026" y="5008512"/>
            <a:ext cx="183127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(8) Response</a:t>
            </a:r>
            <a:endParaRPr sz="1000" b="0" i="0" u="none" strike="noStrike" cap="none">
              <a:solidFill>
                <a:schemeClr val="dk1"/>
              </a:solidFill>
              <a:latin typeface="Arial"/>
              <a:ea typeface="Arial"/>
              <a:cs typeface="Arial"/>
              <a:sym typeface="Arial"/>
            </a:endParaRPr>
          </a:p>
        </p:txBody>
      </p:sp>
      <p:sp>
        <p:nvSpPr>
          <p:cNvPr id="415" name="Google Shape;415;p58"/>
          <p:cNvSpPr/>
          <p:nvPr/>
        </p:nvSpPr>
        <p:spPr>
          <a:xfrm>
            <a:off x="5941000" y="519079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16" name="Google Shape;416;p58"/>
          <p:cNvSpPr/>
          <p:nvPr/>
        </p:nvSpPr>
        <p:spPr>
          <a:xfrm>
            <a:off x="7657249" y="5190798"/>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08" name="Google Shape;408;p58"/>
          <p:cNvSpPr/>
          <p:nvPr/>
        </p:nvSpPr>
        <p:spPr>
          <a:xfrm>
            <a:off x="1919688" y="4048921"/>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cxnSp>
        <p:nvCxnSpPr>
          <p:cNvPr id="418" name="Google Shape;418;p58"/>
          <p:cNvCxnSpPr>
            <a:stCxn id="419" idx="3"/>
            <a:endCxn id="420" idx="1"/>
          </p:cNvCxnSpPr>
          <p:nvPr/>
        </p:nvCxnSpPr>
        <p:spPr>
          <a:xfrm>
            <a:off x="4945551" y="4977267"/>
            <a:ext cx="1351500" cy="0"/>
          </a:xfrm>
          <a:prstGeom prst="straightConnector1">
            <a:avLst/>
          </a:prstGeom>
          <a:noFill/>
          <a:ln w="9525" cap="flat" cmpd="sng">
            <a:solidFill>
              <a:schemeClr val="dk1"/>
            </a:solidFill>
            <a:prstDash val="solid"/>
            <a:round/>
            <a:headEnd type="none" w="sm" len="sm"/>
            <a:tailEnd type="triangle" w="med" len="med"/>
          </a:ln>
        </p:spPr>
      </p:cxnSp>
      <p:sp>
        <p:nvSpPr>
          <p:cNvPr id="421" name="Google Shape;421;p58"/>
          <p:cNvSpPr txBox="1"/>
          <p:nvPr/>
        </p:nvSpPr>
        <p:spPr>
          <a:xfrm>
            <a:off x="4913340" y="4729642"/>
            <a:ext cx="142180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(7) Response</a:t>
            </a:r>
            <a:endParaRPr sz="1000" b="0" i="0" u="none" strike="noStrike" cap="none">
              <a:solidFill>
                <a:schemeClr val="dk1"/>
              </a:solidFill>
              <a:latin typeface="Arial"/>
              <a:ea typeface="Arial"/>
              <a:cs typeface="Arial"/>
              <a:sym typeface="Arial"/>
            </a:endParaRPr>
          </a:p>
        </p:txBody>
      </p:sp>
      <p:sp>
        <p:nvSpPr>
          <p:cNvPr id="419" name="Google Shape;419;p58"/>
          <p:cNvSpPr/>
          <p:nvPr/>
        </p:nvSpPr>
        <p:spPr>
          <a:xfrm>
            <a:off x="4608147" y="492048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20" name="Google Shape;420;p58"/>
          <p:cNvSpPr/>
          <p:nvPr/>
        </p:nvSpPr>
        <p:spPr>
          <a:xfrm>
            <a:off x="6297196" y="4920486"/>
            <a:ext cx="337404" cy="113563"/>
          </a:xfrm>
          <a:prstGeom prst="flowChartTerminator">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22" name="Google Shape;422;p58"/>
          <p:cNvSpPr txBox="1"/>
          <p:nvPr/>
        </p:nvSpPr>
        <p:spPr>
          <a:xfrm>
            <a:off x="6093531" y="2130423"/>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 mode request</a:t>
            </a:r>
            <a:endParaRPr sz="1000" b="0" i="0" u="none" strike="noStrike" cap="none">
              <a:solidFill>
                <a:schemeClr val="dk1"/>
              </a:solidFill>
              <a:latin typeface="Arial"/>
              <a:ea typeface="Arial"/>
              <a:cs typeface="Arial"/>
              <a:sym typeface="Arial"/>
            </a:endParaRPr>
          </a:p>
        </p:txBody>
      </p:sp>
      <p:sp>
        <p:nvSpPr>
          <p:cNvPr id="423" name="Google Shape;423;p58"/>
          <p:cNvSpPr txBox="1"/>
          <p:nvPr/>
        </p:nvSpPr>
        <p:spPr>
          <a:xfrm>
            <a:off x="4732361" y="2426518"/>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(2) Send mode </a:t>
            </a:r>
            <a:endParaRPr sz="1000" b="0" i="0" u="none" strike="noStrike" cap="none">
              <a:solidFill>
                <a:schemeClr val="dk1"/>
              </a:solidFill>
              <a:latin typeface="Arial"/>
              <a:ea typeface="Arial"/>
              <a:cs typeface="Arial"/>
              <a:sym typeface="Arial"/>
            </a:endParaRPr>
          </a:p>
        </p:txBody>
      </p:sp>
      <p:sp>
        <p:nvSpPr>
          <p:cNvPr id="424" name="Google Shape;424;p58"/>
          <p:cNvSpPr txBox="1"/>
          <p:nvPr/>
        </p:nvSpPr>
        <p:spPr>
          <a:xfrm>
            <a:off x="3415131" y="2744277"/>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(3) Request mode</a:t>
            </a:r>
            <a:endParaRPr sz="1000" b="0" i="0" u="none" strike="noStrike" cap="none">
              <a:solidFill>
                <a:schemeClr val="dk1"/>
              </a:solidFill>
              <a:latin typeface="Arial"/>
              <a:ea typeface="Arial"/>
              <a:cs typeface="Arial"/>
              <a:sym typeface="Arial"/>
            </a:endParaRPr>
          </a:p>
        </p:txBody>
      </p:sp>
      <p:sp>
        <p:nvSpPr>
          <p:cNvPr id="425" name="Google Shape;425;p58"/>
          <p:cNvSpPr txBox="1"/>
          <p:nvPr/>
        </p:nvSpPr>
        <p:spPr>
          <a:xfrm>
            <a:off x="2065118" y="3336889"/>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(4) Checking validation</a:t>
            </a:r>
            <a:endParaRPr sz="1000" b="0" i="0" u="none" strike="noStrike" cap="none">
              <a:solidFill>
                <a:schemeClr val="dk1"/>
              </a:solidFill>
              <a:latin typeface="Arial"/>
              <a:ea typeface="Arial"/>
              <a:cs typeface="Arial"/>
              <a:sym typeface="Arial"/>
            </a:endParaRPr>
          </a:p>
        </p:txBody>
      </p:sp>
      <p:sp>
        <p:nvSpPr>
          <p:cNvPr id="426" name="Google Shape;426;p58"/>
          <p:cNvSpPr txBox="1"/>
          <p:nvPr/>
        </p:nvSpPr>
        <p:spPr>
          <a:xfrm>
            <a:off x="2047660" y="3855911"/>
            <a:ext cx="174608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(5) Response</a:t>
            </a:r>
            <a:endParaRPr sz="1000" b="0" i="0" u="none" strike="noStrike" cap="none">
              <a:solidFill>
                <a:schemeClr val="dk1"/>
              </a:solidFill>
              <a:latin typeface="Arial"/>
              <a:ea typeface="Arial"/>
              <a:cs typeface="Arial"/>
              <a:sym typeface="Arial"/>
            </a:endParaRPr>
          </a:p>
        </p:txBody>
      </p:sp>
      <p:sp>
        <p:nvSpPr>
          <p:cNvPr id="47" name="실행 단추: 홈 46">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#1</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60"/>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440" name="Google Shape;440;p60"/>
          <p:cNvGraphicFramePr/>
          <p:nvPr>
            <p:extLst>
              <p:ext uri="{D42A27DB-BD31-4B8C-83A1-F6EECF244321}">
                <p14:modId xmlns:p14="http://schemas.microsoft.com/office/powerpoint/2010/main" val="2700030216"/>
              </p:ext>
            </p:extLst>
          </p:nvPr>
        </p:nvGraphicFramePr>
        <p:xfrm>
          <a:off x="267879" y="657769"/>
          <a:ext cx="9398625" cy="6112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SD-01</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Implementation of ‘Secure mode’ using TLS 1.3</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RQ-SEC-GEN-02</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RQ-SEC-GEN-03</a:t>
                      </a:r>
                      <a:endParaRPr sz="1000" b="0" i="0" u="none" strike="noStrike" cap="none">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1"/>
                  </a:ext>
                </a:extLst>
              </a:tr>
            </a:tbl>
          </a:graphicData>
        </a:graphic>
      </p:graphicFrame>
      <p:graphicFrame>
        <p:nvGraphicFramePr>
          <p:cNvPr id="441" name="Google Shape;441;p60"/>
          <p:cNvGraphicFramePr/>
          <p:nvPr>
            <p:extLst>
              <p:ext uri="{D42A27DB-BD31-4B8C-83A1-F6EECF244321}">
                <p14:modId xmlns:p14="http://schemas.microsoft.com/office/powerpoint/2010/main" val="1227484922"/>
              </p:ext>
            </p:extLst>
          </p:nvPr>
        </p:nvGraphicFramePr>
        <p:xfrm>
          <a:off x="267879" y="1567951"/>
          <a:ext cx="6452541" cy="4284004"/>
        </p:xfrm>
        <a:graphic>
          <a:graphicData uri="http://schemas.openxmlformats.org/drawingml/2006/table">
            <a:tbl>
              <a:tblPr firstRow="1" bandRow="1">
                <a:noFill/>
                <a:tableStyleId>{9043ED33-79EA-4A2D-99CA-7083DB51D2CF}</a:tableStyleId>
              </a:tblPr>
              <a:tblGrid>
                <a:gridCol w="998493">
                  <a:extLst>
                    <a:ext uri="{9D8B030D-6E8A-4147-A177-3AD203B41FA5}">
                      <a16:colId xmlns:a16="http://schemas.microsoft.com/office/drawing/2014/main" val="20000"/>
                    </a:ext>
                  </a:extLst>
                </a:gridCol>
                <a:gridCol w="1846754">
                  <a:extLst>
                    <a:ext uri="{9D8B030D-6E8A-4147-A177-3AD203B41FA5}">
                      <a16:colId xmlns:a16="http://schemas.microsoft.com/office/drawing/2014/main" val="20001"/>
                    </a:ext>
                  </a:extLst>
                </a:gridCol>
                <a:gridCol w="3607294">
                  <a:extLst>
                    <a:ext uri="{9D8B030D-6E8A-4147-A177-3AD203B41FA5}">
                      <a16:colId xmlns:a16="http://schemas.microsoft.com/office/drawing/2014/main" val="20002"/>
                    </a:ext>
                  </a:extLst>
                </a:gridCol>
              </a:tblGrid>
              <a:tr h="342784">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panose="020B0604020202020204" pitchFamily="34" charset="0"/>
                          <a:cs typeface="Arial" panose="020B0604020202020204" pitchFamily="34" charset="0"/>
                        </a:rPr>
                        <a:t>Design</a:t>
                      </a:r>
                      <a:endParaRPr sz="14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panose="020B0604020202020204" pitchFamily="34" charset="0"/>
                          <a:cs typeface="Arial" panose="020B0604020202020204" pitchFamily="34" charset="0"/>
                        </a:rPr>
                        <a:t>Remark</a:t>
                      </a:r>
                      <a:endParaRPr sz="14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extLst>
                  <a:ext uri="{0D108BD9-81ED-4DB2-BD59-A6C34878D82A}">
                    <a16:rowId xmlns:a16="http://schemas.microsoft.com/office/drawing/2014/main" val="10000"/>
                  </a:ext>
                </a:extLst>
              </a:tr>
              <a:tr h="1010067">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Library</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Use wolfSSL 4.7.1</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 More useful in embedded ssl implementations(small, fast)</a:t>
                      </a:r>
                      <a:endParaRPr sz="1400" u="none" strike="noStrike" cap="none">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 vulnerability free version</a:t>
                      </a:r>
                      <a:endParaRPr sz="1400" u="none" strike="noStrike" cap="none">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 (https://www.wolfssl.com/docs/security-vulnerabilities/)</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extLst>
                  <a:ext uri="{0D108BD9-81ED-4DB2-BD59-A6C34878D82A}">
                    <a16:rowId xmlns:a16="http://schemas.microsoft.com/office/drawing/2014/main" val="10001"/>
                  </a:ext>
                </a:extLst>
              </a:tr>
              <a:tr h="82642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TLS version</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Only support 1.3</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 Weak cipher suites have been removed</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 All handshake messages after the </a:t>
                      </a:r>
                      <a:r>
                        <a:rPr lang="en-US" sz="1200" u="none" strike="noStrike" cap="none" dirty="0" err="1">
                          <a:latin typeface="Arial" panose="020B0604020202020204" pitchFamily="34" charset="0"/>
                          <a:cs typeface="Arial" panose="020B0604020202020204" pitchFamily="34" charset="0"/>
                        </a:rPr>
                        <a:t>ServerHello</a:t>
                      </a:r>
                      <a:r>
                        <a:rPr lang="en-US" sz="1200" u="none" strike="noStrike" cap="none" dirty="0">
                          <a:latin typeface="Arial" panose="020B0604020202020204" pitchFamily="34" charset="0"/>
                          <a:cs typeface="Arial" panose="020B0604020202020204" pitchFamily="34" charset="0"/>
                        </a:rPr>
                        <a:t> are now encrypted</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 -&gt; More Secure than prior version</a:t>
                      </a:r>
                      <a:endParaRPr sz="1400" u="none" strike="noStrike" cap="none" dirty="0">
                        <a:latin typeface="Arial" panose="020B0604020202020204" pitchFamily="34" charset="0"/>
                        <a:cs typeface="Arial" panose="020B0604020202020204" pitchFamily="34" charset="0"/>
                      </a:endParaRPr>
                    </a:p>
                  </a:txBody>
                  <a:tcPr marL="91450" marR="91450" marT="45725" marB="45725"/>
                </a:tc>
                <a:extLst>
                  <a:ext uri="{0D108BD9-81ED-4DB2-BD59-A6C34878D82A}">
                    <a16:rowId xmlns:a16="http://schemas.microsoft.com/office/drawing/2014/main" val="10002"/>
                  </a:ext>
                </a:extLst>
              </a:tr>
              <a:tr h="109466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Certificate</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Generate Root-CA Certification, Server Certification</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ECDSA prime256v1</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extLst>
                  <a:ext uri="{0D108BD9-81ED-4DB2-BD59-A6C34878D82A}">
                    <a16:rowId xmlns:a16="http://schemas.microsoft.com/office/drawing/2014/main" val="10003"/>
                  </a:ext>
                </a:extLst>
              </a:tr>
              <a:tr h="1010067">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Cipher suite</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Arial" panose="020B0604020202020204" pitchFamily="34" charset="0"/>
                          <a:cs typeface="Arial" panose="020B0604020202020204" pitchFamily="34" charset="0"/>
                        </a:rPr>
                        <a:t>Only use TLS 1.3 Cipher suite</a:t>
                      </a:r>
                      <a:endParaRPr sz="1200" u="none" strike="noStrike" cap="none">
                        <a:latin typeface="Arial" panose="020B0604020202020204" pitchFamily="34" charset="0"/>
                        <a:ea typeface="Arial"/>
                        <a:cs typeface="Arial" panose="020B0604020202020204" pitchFamily="34" charset="0"/>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TLS_AES_256_GCM_SHA384.</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TLS_CHACHA20_POLY1305_SHA256.</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TLS_AES_128_GCM_SHA256.</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TLS_AES_128_CCM_8_SHA256.</a:t>
                      </a:r>
                      <a:endParaRPr sz="1400" u="none" strike="noStrike" cap="none"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panose="020B0604020202020204" pitchFamily="34" charset="0"/>
                          <a:cs typeface="Arial" panose="020B0604020202020204" pitchFamily="34" charset="0"/>
                        </a:rPr>
                        <a:t>TLS_AES_128_CCM_SHA256.</a:t>
                      </a:r>
                      <a:endParaRPr sz="1200" u="none" strike="noStrike" cap="none" dirty="0">
                        <a:latin typeface="Arial" panose="020B0604020202020204" pitchFamily="34" charset="0"/>
                        <a:ea typeface="Arial"/>
                        <a:cs typeface="Arial" panose="020B0604020202020204" pitchFamily="34" charset="0"/>
                        <a:sym typeface="Arial"/>
                      </a:endParaRPr>
                    </a:p>
                  </a:txBody>
                  <a:tcPr marL="91450" marR="91450" marT="45725" marB="45725"/>
                </a:tc>
                <a:extLst>
                  <a:ext uri="{0D108BD9-81ED-4DB2-BD59-A6C34878D82A}">
                    <a16:rowId xmlns:a16="http://schemas.microsoft.com/office/drawing/2014/main" val="10004"/>
                  </a:ext>
                </a:extLst>
              </a:tr>
            </a:tbl>
          </a:graphicData>
        </a:graphic>
      </p:graphicFrame>
      <p:pic>
        <p:nvPicPr>
          <p:cNvPr id="442" name="Google Shape;442;p60"/>
          <p:cNvPicPr preferRelativeResize="0"/>
          <p:nvPr/>
        </p:nvPicPr>
        <p:blipFill rotWithShape="1">
          <a:blip r:embed="rId3">
            <a:alphaModFix/>
          </a:blip>
          <a:srcRect/>
          <a:stretch/>
        </p:blipFill>
        <p:spPr>
          <a:xfrm>
            <a:off x="7140025" y="1567950"/>
            <a:ext cx="2699650" cy="4645201"/>
          </a:xfrm>
          <a:prstGeom prst="rect">
            <a:avLst/>
          </a:prstGeom>
          <a:noFill/>
          <a:ln w="9525" cap="flat" cmpd="sng">
            <a:solidFill>
              <a:schemeClr val="dk1"/>
            </a:solidFill>
            <a:prstDash val="solid"/>
            <a:round/>
            <a:headEnd type="none" w="sm" len="sm"/>
            <a:tailEnd type="none" w="sm" len="sm"/>
          </a:ln>
        </p:spPr>
      </p:pic>
      <p:cxnSp>
        <p:nvCxnSpPr>
          <p:cNvPr id="443" name="Google Shape;443;p60"/>
          <p:cNvCxnSpPr>
            <a:stCxn id="441" idx="3"/>
          </p:cNvCxnSpPr>
          <p:nvPr/>
        </p:nvCxnSpPr>
        <p:spPr>
          <a:xfrm flipV="1">
            <a:off x="6720420" y="1567950"/>
            <a:ext cx="419605" cy="2142003"/>
          </a:xfrm>
          <a:prstGeom prst="straightConnector1">
            <a:avLst/>
          </a:prstGeom>
          <a:noFill/>
          <a:ln w="9525" cap="flat" cmpd="sng">
            <a:solidFill>
              <a:schemeClr val="dk1"/>
            </a:solidFill>
            <a:prstDash val="solid"/>
            <a:round/>
            <a:headEnd type="none" w="sm" len="sm"/>
            <a:tailEnd type="none" w="sm" len="sm"/>
          </a:ln>
        </p:spPr>
      </p:cxnSp>
      <p:cxnSp>
        <p:nvCxnSpPr>
          <p:cNvPr id="444" name="Google Shape;444;p60"/>
          <p:cNvCxnSpPr/>
          <p:nvPr/>
        </p:nvCxnSpPr>
        <p:spPr>
          <a:xfrm>
            <a:off x="6720420" y="4833257"/>
            <a:ext cx="419730" cy="1366893"/>
          </a:xfrm>
          <a:prstGeom prst="straightConnector1">
            <a:avLst/>
          </a:prstGeom>
          <a:noFill/>
          <a:ln w="9525" cap="flat" cmpd="sng">
            <a:solidFill>
              <a:schemeClr val="dk1"/>
            </a:solidFill>
            <a:prstDash val="solid"/>
            <a:round/>
            <a:headEnd type="none" w="sm" len="sm"/>
            <a:tailEnd type="none" w="sm" len="sm"/>
          </a:ln>
        </p:spPr>
      </p:cxnSp>
      <p:sp>
        <p:nvSpPr>
          <p:cNvPr id="10" name="실행 단추: 홈 9">
            <a:hlinkClick r:id="rId4"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1"/>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#2</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0" name="Google Shape;450;p61"/>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451" name="Google Shape;451;p61"/>
          <p:cNvGraphicFramePr/>
          <p:nvPr>
            <p:extLst>
              <p:ext uri="{D42A27DB-BD31-4B8C-83A1-F6EECF244321}">
                <p14:modId xmlns:p14="http://schemas.microsoft.com/office/powerpoint/2010/main" val="1125095016"/>
              </p:ext>
            </p:extLst>
          </p:nvPr>
        </p:nvGraphicFramePr>
        <p:xfrm>
          <a:off x="267879" y="657769"/>
          <a:ext cx="9398625" cy="5477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SD-02</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Implementation of ‘Protocol Manager’ module based on necessary data format</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RQ-SEC-GEN-04</a:t>
                      </a:r>
                      <a:endParaRPr sz="1400" u="none" strike="noStrike" cap="none"/>
                    </a:p>
                  </a:txBody>
                  <a:tcPr marL="9525" marR="9525" marT="9525" marB="9525"/>
                </a:tc>
                <a:extLst>
                  <a:ext uri="{0D108BD9-81ED-4DB2-BD59-A6C34878D82A}">
                    <a16:rowId xmlns:a16="http://schemas.microsoft.com/office/drawing/2014/main" val="10001"/>
                  </a:ext>
                </a:extLst>
              </a:tr>
            </a:tbl>
          </a:graphicData>
        </a:graphic>
      </p:graphicFrame>
      <p:graphicFrame>
        <p:nvGraphicFramePr>
          <p:cNvPr id="452" name="Google Shape;452;p61"/>
          <p:cNvGraphicFramePr/>
          <p:nvPr>
            <p:extLst>
              <p:ext uri="{D42A27DB-BD31-4B8C-83A1-F6EECF244321}">
                <p14:modId xmlns:p14="http://schemas.microsoft.com/office/powerpoint/2010/main" val="3980685274"/>
              </p:ext>
            </p:extLst>
          </p:nvPr>
        </p:nvGraphicFramePr>
        <p:xfrm>
          <a:off x="4686595" y="3398222"/>
          <a:ext cx="4918950" cy="2865210"/>
        </p:xfrm>
        <a:graphic>
          <a:graphicData uri="http://schemas.openxmlformats.org/drawingml/2006/table">
            <a:tbl>
              <a:tblPr>
                <a:noFill/>
                <a:tableStyleId>{2527BB72-7745-46A5-B0BB-F777C14C9FA1}</a:tableStyleId>
              </a:tblPr>
              <a:tblGrid>
                <a:gridCol w="1787600">
                  <a:extLst>
                    <a:ext uri="{9D8B030D-6E8A-4147-A177-3AD203B41FA5}">
                      <a16:colId xmlns:a16="http://schemas.microsoft.com/office/drawing/2014/main" val="20000"/>
                    </a:ext>
                  </a:extLst>
                </a:gridCol>
                <a:gridCol w="3131350">
                  <a:extLst>
                    <a:ext uri="{9D8B030D-6E8A-4147-A177-3AD203B41FA5}">
                      <a16:colId xmlns:a16="http://schemas.microsoft.com/office/drawing/2014/main" val="20001"/>
                    </a:ext>
                  </a:extLst>
                </a:gridCol>
              </a:tblGrid>
              <a:tr h="259225">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protocol message : Google Protocol Buffers</a:t>
                      </a:r>
                      <a:endParaRPr sz="1400" b="1" u="none" strike="noStrike" cap="none" dirty="0"/>
                    </a:p>
                  </a:txBody>
                  <a:tcPr marL="91450" marR="91450" marT="45725" marB="45725"/>
                </a:tc>
                <a:tc hMerge="1">
                  <a:txBody>
                    <a:bodyPr/>
                    <a:lstStyle/>
                    <a:p>
                      <a:endParaRPr lang="ko-KR"/>
                    </a:p>
                  </a:txBody>
                  <a:tcPr/>
                </a:tc>
                <a:extLst>
                  <a:ext uri="{0D108BD9-81ED-4DB2-BD59-A6C34878D82A}">
                    <a16:rowId xmlns:a16="http://schemas.microsoft.com/office/drawing/2014/main" val="10000"/>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Login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Id, Password</a:t>
                      </a:r>
                      <a:endParaRPr sz="1200" u="none" strike="noStrike" cap="none"/>
                    </a:p>
                  </a:txBody>
                  <a:tcPr marL="91450" marR="91450" marT="45725" marB="45725"/>
                </a:tc>
                <a:extLst>
                  <a:ext uri="{0D108BD9-81ED-4DB2-BD59-A6C34878D82A}">
                    <a16:rowId xmlns:a16="http://schemas.microsoft.com/office/drawing/2014/main" val="10001"/>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Image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Size, Jpeg data</a:t>
                      </a:r>
                      <a:endParaRPr sz="1200" u="none" strike="noStrike" cap="none"/>
                    </a:p>
                  </a:txBody>
                  <a:tcPr marL="91450" marR="91450" marT="45725" marB="45725"/>
                </a:tc>
                <a:extLst>
                  <a:ext uri="{0D108BD9-81ED-4DB2-BD59-A6C34878D82A}">
                    <a16:rowId xmlns:a16="http://schemas.microsoft.com/office/drawing/2014/main" val="10002"/>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Mode Selection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Secure / Plain</a:t>
                      </a:r>
                      <a:endParaRPr sz="1200" u="none" strike="noStrike" cap="none"/>
                    </a:p>
                  </a:txBody>
                  <a:tcPr marL="91450" marR="91450" marT="45725" marB="45725"/>
                </a:tc>
                <a:extLst>
                  <a:ext uri="{0D108BD9-81ED-4DB2-BD59-A6C34878D82A}">
                    <a16:rowId xmlns:a16="http://schemas.microsoft.com/office/drawing/2014/main" val="10003"/>
                  </a:ext>
                </a:extLst>
              </a:tr>
              <a:tr h="5443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Server Setting</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Initialize User DB / Face DB, Restart Server, Shutdown Server, Cam Start, Cam stop</a:t>
                      </a:r>
                      <a:endParaRPr sz="1200" u="none" strike="noStrike" cap="none"/>
                    </a:p>
                  </a:txBody>
                  <a:tcPr marL="91450" marR="91450" marT="45725" marB="45725"/>
                </a:tc>
                <a:extLst>
                  <a:ext uri="{0D108BD9-81ED-4DB2-BD59-A6C34878D82A}">
                    <a16:rowId xmlns:a16="http://schemas.microsoft.com/office/drawing/2014/main" val="10004"/>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Video File List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List of Videos</a:t>
                      </a:r>
                      <a:endParaRPr sz="1200" u="none" strike="noStrike" cap="none"/>
                    </a:p>
                  </a:txBody>
                  <a:tcPr marL="91450" marR="91450" marT="45725" marB="45725"/>
                </a:tc>
                <a:extLst>
                  <a:ext uri="{0D108BD9-81ED-4DB2-BD59-A6C34878D82A}">
                    <a16:rowId xmlns:a16="http://schemas.microsoft.com/office/drawing/2014/main" val="10005"/>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Video Select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Index of Selected Video</a:t>
                      </a:r>
                      <a:endParaRPr sz="1200" u="none" strike="noStrike" cap="none"/>
                    </a:p>
                  </a:txBody>
                  <a:tcPr marL="91450" marR="91450" marT="45725" marB="45725"/>
                </a:tc>
                <a:extLst>
                  <a:ext uri="{0D108BD9-81ED-4DB2-BD59-A6C34878D82A}">
                    <a16:rowId xmlns:a16="http://schemas.microsoft.com/office/drawing/2014/main" val="10006"/>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Start Learning Mode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Name, Number of Shots</a:t>
                      </a:r>
                      <a:endParaRPr sz="1200" u="none" strike="noStrike" cap="none"/>
                    </a:p>
                  </a:txBody>
                  <a:tcPr marL="91450" marR="91450" marT="45725" marB="45725"/>
                </a:tc>
                <a:extLst>
                  <a:ext uri="{0D108BD9-81ED-4DB2-BD59-A6C34878D82A}">
                    <a16:rowId xmlns:a16="http://schemas.microsoft.com/office/drawing/2014/main" val="10007"/>
                  </a:ext>
                </a:extLst>
              </a:tr>
              <a:tr h="2333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Msg Ack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Ok / Not Ok</a:t>
                      </a:r>
                      <a:endParaRPr sz="1200" u="none" strike="noStrike" cap="none" dirty="0"/>
                    </a:p>
                  </a:txBody>
                  <a:tcPr marL="91450" marR="91450" marT="45725" marB="45725"/>
                </a:tc>
                <a:extLst>
                  <a:ext uri="{0D108BD9-81ED-4DB2-BD59-A6C34878D82A}">
                    <a16:rowId xmlns:a16="http://schemas.microsoft.com/office/drawing/2014/main" val="10008"/>
                  </a:ext>
                </a:extLst>
              </a:tr>
            </a:tbl>
          </a:graphicData>
        </a:graphic>
      </p:graphicFrame>
      <p:graphicFrame>
        <p:nvGraphicFramePr>
          <p:cNvPr id="453" name="Google Shape;453;p61"/>
          <p:cNvGraphicFramePr/>
          <p:nvPr>
            <p:extLst>
              <p:ext uri="{D42A27DB-BD31-4B8C-83A1-F6EECF244321}">
                <p14:modId xmlns:p14="http://schemas.microsoft.com/office/powerpoint/2010/main" val="1655300484"/>
              </p:ext>
            </p:extLst>
          </p:nvPr>
        </p:nvGraphicFramePr>
        <p:xfrm>
          <a:off x="1972347" y="3398222"/>
          <a:ext cx="2201325" cy="2499450"/>
        </p:xfrm>
        <a:graphic>
          <a:graphicData uri="http://schemas.openxmlformats.org/drawingml/2006/table">
            <a:tbl>
              <a:tblPr>
                <a:noFill/>
                <a:tableStyleId>{2527BB72-7745-46A5-B0BB-F777C14C9FA1}</a:tableStyleId>
              </a:tblPr>
              <a:tblGrid>
                <a:gridCol w="2201325">
                  <a:extLst>
                    <a:ext uri="{9D8B030D-6E8A-4147-A177-3AD203B41FA5}">
                      <a16:colId xmlns:a16="http://schemas.microsoft.com/office/drawing/2014/main" val="20000"/>
                    </a:ext>
                  </a:extLst>
                </a:gridCol>
              </a:tblGrid>
              <a:tr h="2313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err="1"/>
                        <a:t>msgtype</a:t>
                      </a:r>
                      <a:endParaRPr sz="1400" b="1" u="none" strike="noStrike" cap="none" dirty="0"/>
                    </a:p>
                  </a:txBody>
                  <a:tcPr marL="91450" marR="91450" marT="45725" marB="45725"/>
                </a:tc>
                <a:extLst>
                  <a:ext uri="{0D108BD9-81ED-4DB2-BD59-A6C34878D82A}">
                    <a16:rowId xmlns:a16="http://schemas.microsoft.com/office/drawing/2014/main" val="10000"/>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Login</a:t>
                      </a:r>
                      <a:endParaRPr sz="1200" u="none" strike="noStrike" cap="none"/>
                    </a:p>
                  </a:txBody>
                  <a:tcPr marL="91450" marR="91450" marT="45725" marB="45725"/>
                </a:tc>
                <a:extLst>
                  <a:ext uri="{0D108BD9-81ED-4DB2-BD59-A6C34878D82A}">
                    <a16:rowId xmlns:a16="http://schemas.microsoft.com/office/drawing/2014/main" val="10001"/>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Image</a:t>
                      </a:r>
                      <a:endParaRPr sz="1200" u="none" strike="noStrike" cap="none"/>
                    </a:p>
                  </a:txBody>
                  <a:tcPr marL="91450" marR="91450" marT="45725" marB="45725"/>
                </a:tc>
                <a:extLst>
                  <a:ext uri="{0D108BD9-81ED-4DB2-BD59-A6C34878D82A}">
                    <a16:rowId xmlns:a16="http://schemas.microsoft.com/office/drawing/2014/main" val="10002"/>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Mode Selection</a:t>
                      </a:r>
                      <a:endParaRPr sz="1200" u="none" strike="noStrike" cap="none"/>
                    </a:p>
                  </a:txBody>
                  <a:tcPr marL="91450" marR="91450" marT="45725" marB="45725"/>
                </a:tc>
                <a:extLst>
                  <a:ext uri="{0D108BD9-81ED-4DB2-BD59-A6C34878D82A}">
                    <a16:rowId xmlns:a16="http://schemas.microsoft.com/office/drawing/2014/main" val="10003"/>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Server Setting</a:t>
                      </a:r>
                      <a:endParaRPr sz="1200" u="none" strike="noStrike" cap="none"/>
                    </a:p>
                  </a:txBody>
                  <a:tcPr marL="91450" marR="91450" marT="45725" marB="45725"/>
                </a:tc>
                <a:extLst>
                  <a:ext uri="{0D108BD9-81ED-4DB2-BD59-A6C34878D82A}">
                    <a16:rowId xmlns:a16="http://schemas.microsoft.com/office/drawing/2014/main" val="10004"/>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Video File List</a:t>
                      </a:r>
                      <a:endParaRPr sz="1200" u="none" strike="noStrike" cap="none"/>
                    </a:p>
                  </a:txBody>
                  <a:tcPr marL="91450" marR="91450" marT="45725" marB="45725"/>
                </a:tc>
                <a:extLst>
                  <a:ext uri="{0D108BD9-81ED-4DB2-BD59-A6C34878D82A}">
                    <a16:rowId xmlns:a16="http://schemas.microsoft.com/office/drawing/2014/main" val="10005"/>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Video Select</a:t>
                      </a:r>
                      <a:endParaRPr sz="1200" u="none" strike="noStrike" cap="none"/>
                    </a:p>
                  </a:txBody>
                  <a:tcPr marL="91450" marR="91450" marT="45725" marB="45725"/>
                </a:tc>
                <a:extLst>
                  <a:ext uri="{0D108BD9-81ED-4DB2-BD59-A6C34878D82A}">
                    <a16:rowId xmlns:a16="http://schemas.microsoft.com/office/drawing/2014/main" val="10006"/>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Start Learning Mode</a:t>
                      </a:r>
                      <a:endParaRPr sz="1200" u="none" strike="noStrike" cap="none"/>
                    </a:p>
                  </a:txBody>
                  <a:tcPr marL="91450" marR="91450" marT="45725" marB="45725"/>
                </a:tc>
                <a:extLst>
                  <a:ext uri="{0D108BD9-81ED-4DB2-BD59-A6C34878D82A}">
                    <a16:rowId xmlns:a16="http://schemas.microsoft.com/office/drawing/2014/main" val="10007"/>
                  </a:ext>
                </a:extLst>
              </a:tr>
              <a:tr h="2081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err="1"/>
                        <a:t>Msg</a:t>
                      </a:r>
                      <a:r>
                        <a:rPr lang="en-US" sz="1200" u="none" strike="noStrike" cap="none" dirty="0"/>
                        <a:t> </a:t>
                      </a:r>
                      <a:r>
                        <a:rPr lang="en-US" sz="1200" u="none" strike="noStrike" cap="none" dirty="0" err="1"/>
                        <a:t>Ack</a:t>
                      </a:r>
                      <a:endParaRPr sz="1200" u="none" strike="noStrike" cap="none" dirty="0"/>
                    </a:p>
                  </a:txBody>
                  <a:tcPr marL="91450" marR="91450" marT="45725" marB="45725"/>
                </a:tc>
                <a:extLst>
                  <a:ext uri="{0D108BD9-81ED-4DB2-BD59-A6C34878D82A}">
                    <a16:rowId xmlns:a16="http://schemas.microsoft.com/office/drawing/2014/main" val="10008"/>
                  </a:ext>
                </a:extLst>
              </a:tr>
            </a:tbl>
          </a:graphicData>
        </a:graphic>
      </p:graphicFrame>
      <p:graphicFrame>
        <p:nvGraphicFramePr>
          <p:cNvPr id="454" name="Google Shape;454;p61"/>
          <p:cNvGraphicFramePr/>
          <p:nvPr>
            <p:extLst>
              <p:ext uri="{D42A27DB-BD31-4B8C-83A1-F6EECF244321}">
                <p14:modId xmlns:p14="http://schemas.microsoft.com/office/powerpoint/2010/main" val="4205819985"/>
              </p:ext>
            </p:extLst>
          </p:nvPr>
        </p:nvGraphicFramePr>
        <p:xfrm>
          <a:off x="374397" y="3398222"/>
          <a:ext cx="1012050" cy="579140"/>
        </p:xfrm>
        <a:graphic>
          <a:graphicData uri="http://schemas.openxmlformats.org/drawingml/2006/table">
            <a:tbl>
              <a:tblPr>
                <a:noFill/>
                <a:tableStyleId>{2527BB72-7745-46A5-B0BB-F777C14C9FA1}</a:tableStyleId>
              </a:tblPr>
              <a:tblGrid>
                <a:gridCol w="1012050">
                  <a:extLst>
                    <a:ext uri="{9D8B030D-6E8A-4147-A177-3AD203B41FA5}">
                      <a16:colId xmlns:a16="http://schemas.microsoft.com/office/drawing/2014/main" val="20000"/>
                    </a:ext>
                  </a:extLst>
                </a:gridCol>
              </a:tblGrid>
              <a:tr h="2415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preamble</a:t>
                      </a:r>
                      <a:endParaRPr sz="1400" b="1" u="none" strike="noStrike" cap="none" dirty="0"/>
                    </a:p>
                  </a:txBody>
                  <a:tcPr marL="91450" marR="91450" marT="45725" marB="45725"/>
                </a:tc>
                <a:extLst>
                  <a:ext uri="{0D108BD9-81ED-4DB2-BD59-A6C34878D82A}">
                    <a16:rowId xmlns:a16="http://schemas.microsoft.com/office/drawing/2014/main" val="10000"/>
                  </a:ext>
                </a:extLst>
              </a:tr>
              <a:tr h="2415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“SB1T”</a:t>
                      </a:r>
                      <a:endParaRPr sz="12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pSp>
        <p:nvGrpSpPr>
          <p:cNvPr id="455" name="Google Shape;455;p61"/>
          <p:cNvGrpSpPr/>
          <p:nvPr/>
        </p:nvGrpSpPr>
        <p:grpSpPr>
          <a:xfrm>
            <a:off x="372054" y="1477667"/>
            <a:ext cx="9233496" cy="1920555"/>
            <a:chOff x="372054" y="1477667"/>
            <a:chExt cx="9233496" cy="1920555"/>
          </a:xfrm>
        </p:grpSpPr>
        <p:sp>
          <p:nvSpPr>
            <p:cNvPr id="456" name="Google Shape;456;p61"/>
            <p:cNvSpPr/>
            <p:nvPr/>
          </p:nvSpPr>
          <p:spPr>
            <a:xfrm>
              <a:off x="667008" y="2060637"/>
              <a:ext cx="1012053" cy="5959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preamble</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57" name="Google Shape;457;p61"/>
            <p:cNvSpPr/>
            <p:nvPr/>
          </p:nvSpPr>
          <p:spPr>
            <a:xfrm>
              <a:off x="1679061" y="2060637"/>
              <a:ext cx="1012053" cy="5959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size</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58" name="Google Shape;458;p61"/>
            <p:cNvSpPr/>
            <p:nvPr/>
          </p:nvSpPr>
          <p:spPr>
            <a:xfrm>
              <a:off x="2691114" y="2060637"/>
              <a:ext cx="1012053" cy="5959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Time stamp</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59" name="Google Shape;459;p61"/>
            <p:cNvSpPr/>
            <p:nvPr/>
          </p:nvSpPr>
          <p:spPr>
            <a:xfrm>
              <a:off x="3703167" y="2060637"/>
              <a:ext cx="1012053" cy="5959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Msg type</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60" name="Google Shape;460;p61"/>
            <p:cNvSpPr/>
            <p:nvPr/>
          </p:nvSpPr>
          <p:spPr>
            <a:xfrm>
              <a:off x="4715220" y="2060637"/>
              <a:ext cx="3919451" cy="5959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protocol message</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461" name="Google Shape;461;p61"/>
            <p:cNvCxnSpPr/>
            <p:nvPr/>
          </p:nvCxnSpPr>
          <p:spPr>
            <a:xfrm>
              <a:off x="675886" y="1557566"/>
              <a:ext cx="0" cy="452761"/>
            </a:xfrm>
            <a:prstGeom prst="straightConnector1">
              <a:avLst/>
            </a:prstGeom>
            <a:noFill/>
            <a:ln w="19050" cap="flat" cmpd="sng">
              <a:solidFill>
                <a:srgbClr val="7F7F7F"/>
              </a:solidFill>
              <a:prstDash val="solid"/>
              <a:round/>
              <a:headEnd type="none" w="sm" len="sm"/>
              <a:tailEnd type="none" w="sm" len="sm"/>
            </a:ln>
          </p:spPr>
        </p:cxnSp>
        <p:cxnSp>
          <p:nvCxnSpPr>
            <p:cNvPr id="462" name="Google Shape;462;p61"/>
            <p:cNvCxnSpPr/>
            <p:nvPr/>
          </p:nvCxnSpPr>
          <p:spPr>
            <a:xfrm>
              <a:off x="4715223" y="1477667"/>
              <a:ext cx="0" cy="532660"/>
            </a:xfrm>
            <a:prstGeom prst="straightConnector1">
              <a:avLst/>
            </a:prstGeom>
            <a:noFill/>
            <a:ln w="19050" cap="flat" cmpd="sng">
              <a:solidFill>
                <a:srgbClr val="7F7F7F"/>
              </a:solidFill>
              <a:prstDash val="solid"/>
              <a:round/>
              <a:headEnd type="none" w="sm" len="sm"/>
              <a:tailEnd type="none" w="sm" len="sm"/>
            </a:ln>
          </p:spPr>
        </p:cxnSp>
        <p:cxnSp>
          <p:nvCxnSpPr>
            <p:cNvPr id="463" name="Google Shape;463;p61"/>
            <p:cNvCxnSpPr/>
            <p:nvPr/>
          </p:nvCxnSpPr>
          <p:spPr>
            <a:xfrm>
              <a:off x="8634671" y="1477667"/>
              <a:ext cx="0" cy="532660"/>
            </a:xfrm>
            <a:prstGeom prst="straightConnector1">
              <a:avLst/>
            </a:prstGeom>
            <a:noFill/>
            <a:ln w="19050" cap="flat" cmpd="sng">
              <a:solidFill>
                <a:srgbClr val="7F7F7F"/>
              </a:solidFill>
              <a:prstDash val="solid"/>
              <a:round/>
              <a:headEnd type="none" w="sm" len="sm"/>
              <a:tailEnd type="none" w="sm" len="sm"/>
            </a:ln>
          </p:spPr>
        </p:cxnSp>
        <p:cxnSp>
          <p:nvCxnSpPr>
            <p:cNvPr id="464" name="Google Shape;464;p61"/>
            <p:cNvCxnSpPr/>
            <p:nvPr/>
          </p:nvCxnSpPr>
          <p:spPr>
            <a:xfrm>
              <a:off x="675886" y="2010327"/>
              <a:ext cx="4030459" cy="0"/>
            </a:xfrm>
            <a:prstGeom prst="straightConnector1">
              <a:avLst/>
            </a:prstGeom>
            <a:noFill/>
            <a:ln w="9525" cap="flat" cmpd="sng">
              <a:solidFill>
                <a:srgbClr val="7F7F7F"/>
              </a:solidFill>
              <a:prstDash val="solid"/>
              <a:round/>
              <a:headEnd type="triangle" w="med" len="med"/>
              <a:tailEnd type="triangle" w="med" len="med"/>
            </a:ln>
          </p:spPr>
        </p:cxnSp>
        <p:cxnSp>
          <p:nvCxnSpPr>
            <p:cNvPr id="465" name="Google Shape;465;p61"/>
            <p:cNvCxnSpPr/>
            <p:nvPr/>
          </p:nvCxnSpPr>
          <p:spPr>
            <a:xfrm>
              <a:off x="4715220" y="2010327"/>
              <a:ext cx="3919451" cy="0"/>
            </a:xfrm>
            <a:prstGeom prst="straightConnector1">
              <a:avLst/>
            </a:prstGeom>
            <a:noFill/>
            <a:ln w="9525" cap="flat" cmpd="sng">
              <a:solidFill>
                <a:srgbClr val="7F7F7F"/>
              </a:solidFill>
              <a:prstDash val="solid"/>
              <a:round/>
              <a:headEnd type="triangle" w="med" len="med"/>
              <a:tailEnd type="triangle" w="med" len="med"/>
            </a:ln>
          </p:spPr>
        </p:cxnSp>
        <p:sp>
          <p:nvSpPr>
            <p:cNvPr id="466" name="Google Shape;466;p61"/>
            <p:cNvSpPr txBox="1"/>
            <p:nvPr/>
          </p:nvSpPr>
          <p:spPr>
            <a:xfrm>
              <a:off x="2262269" y="1702550"/>
              <a:ext cx="9348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HEADER</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67" name="Google Shape;467;p61"/>
            <p:cNvSpPr txBox="1"/>
            <p:nvPr/>
          </p:nvSpPr>
          <p:spPr>
            <a:xfrm>
              <a:off x="6455688" y="1702550"/>
              <a:ext cx="6944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BODY</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68" name="Google Shape;468;p61"/>
            <p:cNvSpPr txBox="1"/>
            <p:nvPr/>
          </p:nvSpPr>
          <p:spPr>
            <a:xfrm>
              <a:off x="781495" y="2674367"/>
              <a:ext cx="7617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4 bytes</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69" name="Google Shape;469;p61"/>
            <p:cNvSpPr txBox="1"/>
            <p:nvPr/>
          </p:nvSpPr>
          <p:spPr>
            <a:xfrm>
              <a:off x="1804213" y="2674367"/>
              <a:ext cx="7617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4 bytes</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70" name="Google Shape;470;p61"/>
            <p:cNvSpPr txBox="1"/>
            <p:nvPr/>
          </p:nvSpPr>
          <p:spPr>
            <a:xfrm>
              <a:off x="2815336" y="2674367"/>
              <a:ext cx="7617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4 bytes</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71" name="Google Shape;471;p61"/>
            <p:cNvSpPr txBox="1"/>
            <p:nvPr/>
          </p:nvSpPr>
          <p:spPr>
            <a:xfrm>
              <a:off x="3828319" y="2674367"/>
              <a:ext cx="7617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4 bytes</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472" name="Google Shape;472;p61"/>
            <p:cNvSpPr txBox="1"/>
            <p:nvPr/>
          </p:nvSpPr>
          <p:spPr>
            <a:xfrm>
              <a:off x="6113446" y="2674366"/>
              <a:ext cx="13789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Arial" panose="020B0604020202020204" pitchFamily="34" charset="0"/>
                  <a:cs typeface="Arial" panose="020B0604020202020204" pitchFamily="34" charset="0"/>
                  <a:sym typeface="Arial"/>
                </a:rPr>
                <a:t>variable length</a:t>
              </a:r>
              <a:endParaRPr sz="1400" b="0" i="0" u="none" strike="noStrike" cap="none">
                <a:solidFill>
                  <a:srgbClr val="7F7F7F"/>
                </a:solidFill>
                <a:latin typeface="Arial" panose="020B0604020202020204" pitchFamily="34" charset="0"/>
                <a:cs typeface="Arial" panose="020B0604020202020204" pitchFamily="34" charset="0"/>
                <a:sym typeface="Arial"/>
              </a:endParaRPr>
            </a:p>
          </p:txBody>
        </p:sp>
        <p:cxnSp>
          <p:nvCxnSpPr>
            <p:cNvPr id="473" name="Google Shape;473;p61"/>
            <p:cNvCxnSpPr/>
            <p:nvPr/>
          </p:nvCxnSpPr>
          <p:spPr>
            <a:xfrm flipH="1">
              <a:off x="1998656" y="2656612"/>
              <a:ext cx="1704512" cy="741610"/>
            </a:xfrm>
            <a:prstGeom prst="straightConnector1">
              <a:avLst/>
            </a:prstGeom>
            <a:noFill/>
            <a:ln w="9525" cap="flat" cmpd="sng">
              <a:solidFill>
                <a:schemeClr val="dk1"/>
              </a:solidFill>
              <a:prstDash val="solid"/>
              <a:round/>
              <a:headEnd type="none" w="sm" len="sm"/>
              <a:tailEnd type="none" w="sm" len="sm"/>
            </a:ln>
          </p:spPr>
        </p:cxnSp>
        <p:cxnSp>
          <p:nvCxnSpPr>
            <p:cNvPr id="474" name="Google Shape;474;p61"/>
            <p:cNvCxnSpPr/>
            <p:nvPr/>
          </p:nvCxnSpPr>
          <p:spPr>
            <a:xfrm flipH="1">
              <a:off x="4173680" y="2656612"/>
              <a:ext cx="512917" cy="741610"/>
            </a:xfrm>
            <a:prstGeom prst="straightConnector1">
              <a:avLst/>
            </a:prstGeom>
            <a:noFill/>
            <a:ln w="9525" cap="flat" cmpd="sng">
              <a:solidFill>
                <a:schemeClr val="dk1"/>
              </a:solidFill>
              <a:prstDash val="solid"/>
              <a:round/>
              <a:headEnd type="none" w="sm" len="sm"/>
              <a:tailEnd type="none" w="sm" len="sm"/>
            </a:ln>
          </p:spPr>
        </p:cxnSp>
        <p:cxnSp>
          <p:nvCxnSpPr>
            <p:cNvPr id="475" name="Google Shape;475;p61"/>
            <p:cNvCxnSpPr/>
            <p:nvPr/>
          </p:nvCxnSpPr>
          <p:spPr>
            <a:xfrm flipH="1">
              <a:off x="4686595" y="2656611"/>
              <a:ext cx="28623" cy="741610"/>
            </a:xfrm>
            <a:prstGeom prst="straightConnector1">
              <a:avLst/>
            </a:prstGeom>
            <a:noFill/>
            <a:ln w="9525" cap="flat" cmpd="sng">
              <a:solidFill>
                <a:schemeClr val="dk1"/>
              </a:solidFill>
              <a:prstDash val="solid"/>
              <a:round/>
              <a:headEnd type="none" w="sm" len="sm"/>
              <a:tailEnd type="none" w="sm" len="sm"/>
            </a:ln>
          </p:spPr>
        </p:cxnSp>
        <p:cxnSp>
          <p:nvCxnSpPr>
            <p:cNvPr id="476" name="Google Shape;476;p61"/>
            <p:cNvCxnSpPr/>
            <p:nvPr/>
          </p:nvCxnSpPr>
          <p:spPr>
            <a:xfrm>
              <a:off x="8634671" y="2674366"/>
              <a:ext cx="970879" cy="723854"/>
            </a:xfrm>
            <a:prstGeom prst="straightConnector1">
              <a:avLst/>
            </a:prstGeom>
            <a:noFill/>
            <a:ln w="9525" cap="flat" cmpd="sng">
              <a:solidFill>
                <a:schemeClr val="dk1"/>
              </a:solidFill>
              <a:prstDash val="solid"/>
              <a:round/>
              <a:headEnd type="none" w="sm" len="sm"/>
              <a:tailEnd type="none" w="sm" len="sm"/>
            </a:ln>
          </p:spPr>
        </p:cxnSp>
        <p:cxnSp>
          <p:nvCxnSpPr>
            <p:cNvPr id="477" name="Google Shape;477;p61"/>
            <p:cNvCxnSpPr/>
            <p:nvPr/>
          </p:nvCxnSpPr>
          <p:spPr>
            <a:xfrm flipH="1">
              <a:off x="372054" y="2674366"/>
              <a:ext cx="312912" cy="723855"/>
            </a:xfrm>
            <a:prstGeom prst="straightConnector1">
              <a:avLst/>
            </a:prstGeom>
            <a:noFill/>
            <a:ln w="9525" cap="flat" cmpd="sng">
              <a:solidFill>
                <a:schemeClr val="dk1"/>
              </a:solidFill>
              <a:prstDash val="solid"/>
              <a:round/>
              <a:headEnd type="none" w="sm" len="sm"/>
              <a:tailEnd type="none" w="sm" len="sm"/>
            </a:ln>
          </p:spPr>
        </p:cxnSp>
        <p:cxnSp>
          <p:nvCxnSpPr>
            <p:cNvPr id="478" name="Google Shape;478;p61"/>
            <p:cNvCxnSpPr/>
            <p:nvPr/>
          </p:nvCxnSpPr>
          <p:spPr>
            <a:xfrm flipH="1">
              <a:off x="1377424" y="2656611"/>
              <a:ext cx="290970" cy="741610"/>
            </a:xfrm>
            <a:prstGeom prst="straightConnector1">
              <a:avLst/>
            </a:prstGeom>
            <a:noFill/>
            <a:ln w="9525" cap="flat" cmpd="sng">
              <a:solidFill>
                <a:schemeClr val="dk1"/>
              </a:solidFill>
              <a:prstDash val="solid"/>
              <a:round/>
              <a:headEnd type="none" w="sm" len="sm"/>
              <a:tailEnd type="none" w="sm" len="sm"/>
            </a:ln>
          </p:spPr>
        </p:cxnSp>
      </p:grpSp>
      <p:sp>
        <p:nvSpPr>
          <p:cNvPr id="34" name="실행 단추: 홈 33">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2"/>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#3</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4" name="Google Shape;484;p62"/>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485" name="Google Shape;485;p62"/>
          <p:cNvGraphicFramePr/>
          <p:nvPr>
            <p:extLst>
              <p:ext uri="{D42A27DB-BD31-4B8C-83A1-F6EECF244321}">
                <p14:modId xmlns:p14="http://schemas.microsoft.com/office/powerpoint/2010/main" val="2729051370"/>
              </p:ext>
            </p:extLst>
          </p:nvPr>
        </p:nvGraphicFramePr>
        <p:xfrm>
          <a:off x="267879" y="657769"/>
          <a:ext cx="9398625" cy="7636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SD-03</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Separation of administrator privilege to manage DB in learning mode</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RQ-SEC-SVR-01</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RQ-SEC-SVR-02</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RQ-SEC-SVR-08</a:t>
                      </a:r>
                      <a:endParaRPr sz="1000" b="0" i="0" u="none" strike="noStrike" cap="none">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1"/>
                  </a:ext>
                </a:extLst>
              </a:tr>
            </a:tbl>
          </a:graphicData>
        </a:graphic>
      </p:graphicFrame>
      <p:grpSp>
        <p:nvGrpSpPr>
          <p:cNvPr id="486" name="Google Shape;486;p62"/>
          <p:cNvGrpSpPr/>
          <p:nvPr/>
        </p:nvGrpSpPr>
        <p:grpSpPr>
          <a:xfrm>
            <a:off x="1720466" y="1606604"/>
            <a:ext cx="5949127" cy="4345658"/>
            <a:chOff x="1720466" y="1606604"/>
            <a:chExt cx="5949127" cy="4345658"/>
          </a:xfrm>
        </p:grpSpPr>
        <p:sp>
          <p:nvSpPr>
            <p:cNvPr id="487" name="Google Shape;487;p62"/>
            <p:cNvSpPr/>
            <p:nvPr/>
          </p:nvSpPr>
          <p:spPr>
            <a:xfrm>
              <a:off x="4065030" y="2661226"/>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Service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88" name="Google Shape;488;p62"/>
            <p:cNvSpPr/>
            <p:nvPr/>
          </p:nvSpPr>
          <p:spPr>
            <a:xfrm>
              <a:off x="1720466" y="2661226"/>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Auth</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489" name="Google Shape;489;p62"/>
            <p:cNvCxnSpPr>
              <a:stCxn id="488" idx="3"/>
              <a:endCxn id="487" idx="1"/>
            </p:cNvCxnSpPr>
            <p:nvPr/>
          </p:nvCxnSpPr>
          <p:spPr>
            <a:xfrm>
              <a:off x="2980466" y="3043883"/>
              <a:ext cx="1084500" cy="0"/>
            </a:xfrm>
            <a:prstGeom prst="straightConnector1">
              <a:avLst/>
            </a:prstGeom>
            <a:noFill/>
            <a:ln w="9525" cap="flat" cmpd="sng">
              <a:solidFill>
                <a:schemeClr val="dk1"/>
              </a:solidFill>
              <a:prstDash val="solid"/>
              <a:round/>
              <a:headEnd type="triangle" w="med" len="med"/>
              <a:tailEnd type="triangle" w="med" len="med"/>
            </a:ln>
          </p:spPr>
        </p:cxnSp>
        <p:sp>
          <p:nvSpPr>
            <p:cNvPr id="490" name="Google Shape;490;p62"/>
            <p:cNvSpPr txBox="1"/>
            <p:nvPr/>
          </p:nvSpPr>
          <p:spPr>
            <a:xfrm>
              <a:off x="3150457" y="2612996"/>
              <a:ext cx="74732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1. check </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authority</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91" name="Google Shape;491;p62"/>
            <p:cNvSpPr/>
            <p:nvPr/>
          </p:nvSpPr>
          <p:spPr>
            <a:xfrm>
              <a:off x="6409593" y="2661226"/>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Face Detection</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92" name="Google Shape;492;p62"/>
            <p:cNvSpPr txBox="1"/>
            <p:nvPr/>
          </p:nvSpPr>
          <p:spPr>
            <a:xfrm>
              <a:off x="5005913" y="2278570"/>
              <a:ext cx="122501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2. has authority?</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93" name="Google Shape;493;p62"/>
            <p:cNvSpPr txBox="1"/>
            <p:nvPr/>
          </p:nvSpPr>
          <p:spPr>
            <a:xfrm>
              <a:off x="5474973" y="2661226"/>
              <a:ext cx="8483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3. request </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image</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94" name="Google Shape;494;p62"/>
            <p:cNvCxnSpPr>
              <a:stCxn id="487" idx="3"/>
              <a:endCxn id="491" idx="1"/>
            </p:cNvCxnSpPr>
            <p:nvPr/>
          </p:nvCxnSpPr>
          <p:spPr>
            <a:xfrm>
              <a:off x="5325030" y="3043883"/>
              <a:ext cx="1084500" cy="0"/>
            </a:xfrm>
            <a:prstGeom prst="straightConnector1">
              <a:avLst/>
            </a:prstGeom>
            <a:noFill/>
            <a:ln w="9525" cap="flat" cmpd="sng">
              <a:solidFill>
                <a:schemeClr val="dk1"/>
              </a:solidFill>
              <a:prstDash val="solid"/>
              <a:round/>
              <a:headEnd type="triangle" w="med" len="med"/>
              <a:tailEnd type="triangle" w="med" len="med"/>
            </a:ln>
          </p:spPr>
        </p:cxnSp>
        <p:sp>
          <p:nvSpPr>
            <p:cNvPr id="495" name="Google Shape;495;p62"/>
            <p:cNvSpPr/>
            <p:nvPr/>
          </p:nvSpPr>
          <p:spPr>
            <a:xfrm rot="2337221">
              <a:off x="5241618" y="2484626"/>
              <a:ext cx="230819" cy="332316"/>
            </a:xfrm>
            <a:custGeom>
              <a:avLst/>
              <a:gdLst/>
              <a:ahLst/>
              <a:cxnLst/>
              <a:rect l="l" t="t" r="r" b="b"/>
              <a:pathLst>
                <a:path w="120000" h="120000" extrusionOk="0">
                  <a:moveTo>
                    <a:pt x="11643" y="81333"/>
                  </a:moveTo>
                  <a:lnTo>
                    <a:pt x="11643" y="81333"/>
                  </a:lnTo>
                  <a:cubicBezTo>
                    <a:pt x="3657" y="61617"/>
                    <a:pt x="7404" y="38853"/>
                    <a:pt x="21236" y="23048"/>
                  </a:cubicBezTo>
                  <a:cubicBezTo>
                    <a:pt x="35069" y="7244"/>
                    <a:pt x="56454" y="1293"/>
                    <a:pt x="75990" y="7812"/>
                  </a:cubicBezTo>
                  <a:cubicBezTo>
                    <a:pt x="95525" y="14332"/>
                    <a:pt x="109635" y="32127"/>
                    <a:pt x="112115" y="53375"/>
                  </a:cubicBezTo>
                  <a:lnTo>
                    <a:pt x="116306" y="55390"/>
                  </a:lnTo>
                  <a:lnTo>
                    <a:pt x="101246" y="79826"/>
                  </a:lnTo>
                  <a:lnTo>
                    <a:pt x="91637" y="43532"/>
                  </a:lnTo>
                  <a:lnTo>
                    <a:pt x="95393" y="45337"/>
                  </a:lnTo>
                  <a:lnTo>
                    <a:pt x="95393" y="45337"/>
                  </a:lnTo>
                  <a:cubicBezTo>
                    <a:pt x="90937" y="30275"/>
                    <a:pt x="79987" y="19205"/>
                    <a:pt x="66718" y="16346"/>
                  </a:cubicBezTo>
                  <a:cubicBezTo>
                    <a:pt x="53449" y="13487"/>
                    <a:pt x="39905" y="19279"/>
                    <a:pt x="31247" y="31516"/>
                  </a:cubicBezTo>
                  <a:cubicBezTo>
                    <a:pt x="22589" y="43752"/>
                    <a:pt x="20151" y="60548"/>
                    <a:pt x="24863" y="7550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96" name="Google Shape;496;p62"/>
            <p:cNvSpPr/>
            <p:nvPr/>
          </p:nvSpPr>
          <p:spPr>
            <a:xfrm>
              <a:off x="4065030" y="3990979"/>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DB</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497" name="Google Shape;497;p62"/>
            <p:cNvSpPr/>
            <p:nvPr/>
          </p:nvSpPr>
          <p:spPr>
            <a:xfrm>
              <a:off x="4081925" y="5379018"/>
              <a:ext cx="1260000" cy="573244"/>
            </a:xfrm>
            <a:prstGeom prst="flowChartMagneticDisk">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Face DB</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498" name="Google Shape;498;p62"/>
            <p:cNvCxnSpPr>
              <a:stCxn id="487" idx="2"/>
              <a:endCxn id="496" idx="0"/>
            </p:cNvCxnSpPr>
            <p:nvPr/>
          </p:nvCxnSpPr>
          <p:spPr>
            <a:xfrm>
              <a:off x="4695030" y="3426541"/>
              <a:ext cx="0" cy="564300"/>
            </a:xfrm>
            <a:prstGeom prst="straightConnector1">
              <a:avLst/>
            </a:prstGeom>
            <a:noFill/>
            <a:ln w="9525" cap="flat" cmpd="sng">
              <a:solidFill>
                <a:schemeClr val="dk1"/>
              </a:solidFill>
              <a:prstDash val="solid"/>
              <a:round/>
              <a:headEnd type="none" w="sm" len="sm"/>
              <a:tailEnd type="triangle" w="med" len="med"/>
            </a:ln>
          </p:spPr>
        </p:cxnSp>
        <p:sp>
          <p:nvSpPr>
            <p:cNvPr id="499" name="Google Shape;499;p62"/>
            <p:cNvSpPr/>
            <p:nvPr/>
          </p:nvSpPr>
          <p:spPr>
            <a:xfrm>
              <a:off x="1720466" y="3990979"/>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Security</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500" name="Google Shape;500;p62"/>
            <p:cNvCxnSpPr>
              <a:stCxn id="499" idx="3"/>
              <a:endCxn id="496" idx="1"/>
            </p:cNvCxnSpPr>
            <p:nvPr/>
          </p:nvCxnSpPr>
          <p:spPr>
            <a:xfrm>
              <a:off x="2980466" y="4373636"/>
              <a:ext cx="1084500" cy="0"/>
            </a:xfrm>
            <a:prstGeom prst="straightConnector1">
              <a:avLst/>
            </a:prstGeom>
            <a:noFill/>
            <a:ln w="9525" cap="flat" cmpd="sng">
              <a:solidFill>
                <a:schemeClr val="dk1"/>
              </a:solidFill>
              <a:prstDash val="solid"/>
              <a:round/>
              <a:headEnd type="triangle" w="med" len="med"/>
              <a:tailEnd type="triangle" w="med" len="med"/>
            </a:ln>
          </p:spPr>
        </p:cxnSp>
        <p:sp>
          <p:nvSpPr>
            <p:cNvPr id="501" name="Google Shape;501;p62"/>
            <p:cNvSpPr txBox="1"/>
            <p:nvPr/>
          </p:nvSpPr>
          <p:spPr>
            <a:xfrm>
              <a:off x="3150457" y="3930242"/>
              <a:ext cx="8483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5. request </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encryption</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02" name="Google Shape;502;p62"/>
            <p:cNvSpPr txBox="1"/>
            <p:nvPr/>
          </p:nvSpPr>
          <p:spPr>
            <a:xfrm>
              <a:off x="4714005" y="3665313"/>
              <a:ext cx="73129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4. image</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03" name="Google Shape;503;p62"/>
            <p:cNvSpPr txBox="1"/>
            <p:nvPr/>
          </p:nvSpPr>
          <p:spPr>
            <a:xfrm>
              <a:off x="4711925" y="4913175"/>
              <a:ext cx="9589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6. encrypted</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image</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04" name="Google Shape;504;p62"/>
            <p:cNvCxnSpPr>
              <a:stCxn id="497" idx="1"/>
              <a:endCxn id="496" idx="2"/>
            </p:cNvCxnSpPr>
            <p:nvPr/>
          </p:nvCxnSpPr>
          <p:spPr>
            <a:xfrm rot="10800000">
              <a:off x="4695125" y="4756218"/>
              <a:ext cx="16800" cy="622800"/>
            </a:xfrm>
            <a:prstGeom prst="straightConnector1">
              <a:avLst/>
            </a:prstGeom>
            <a:noFill/>
            <a:ln w="9525" cap="flat" cmpd="sng">
              <a:solidFill>
                <a:schemeClr val="dk1"/>
              </a:solidFill>
              <a:prstDash val="solid"/>
              <a:round/>
              <a:headEnd type="triangle" w="med" len="med"/>
              <a:tailEnd type="triangle" w="med" len="med"/>
            </a:ln>
          </p:spPr>
        </p:cxnSp>
        <p:sp>
          <p:nvSpPr>
            <p:cNvPr id="505" name="Google Shape;505;p62"/>
            <p:cNvSpPr/>
            <p:nvPr/>
          </p:nvSpPr>
          <p:spPr>
            <a:xfrm>
              <a:off x="4390773" y="1861331"/>
              <a:ext cx="635204" cy="763633"/>
            </a:xfrm>
            <a:prstGeom prst="downArrow">
              <a:avLst>
                <a:gd name="adj1" fmla="val 50000"/>
                <a:gd name="adj2"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506" name="Google Shape;506;p62"/>
            <p:cNvSpPr txBox="1"/>
            <p:nvPr/>
          </p:nvSpPr>
          <p:spPr>
            <a:xfrm>
              <a:off x="3845799" y="1606604"/>
              <a:ext cx="172515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Name, Number of Image</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grpSp>
      <p:sp>
        <p:nvSpPr>
          <p:cNvPr id="28" name="실행 단추: 홈 27">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#4</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2" name="Google Shape;512;p63"/>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513" name="Google Shape;513;p63"/>
          <p:cNvGraphicFramePr/>
          <p:nvPr>
            <p:extLst>
              <p:ext uri="{D42A27DB-BD31-4B8C-83A1-F6EECF244321}">
                <p14:modId xmlns:p14="http://schemas.microsoft.com/office/powerpoint/2010/main" val="846761165"/>
              </p:ext>
            </p:extLst>
          </p:nvPr>
        </p:nvGraphicFramePr>
        <p:xfrm>
          <a:off x="267879" y="657769"/>
          <a:ext cx="9398625" cy="6112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SD-04</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Implemented a limited user operation</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RQ-SEC-SVR-03</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RQ-SEC-SVR-08</a:t>
                      </a:r>
                      <a:endParaRPr sz="1000" b="0" i="0" u="none" strike="noStrike" cap="none">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1"/>
                  </a:ext>
                </a:extLst>
              </a:tr>
            </a:tbl>
          </a:graphicData>
        </a:graphic>
      </p:graphicFrame>
      <p:pic>
        <p:nvPicPr>
          <p:cNvPr id="514" name="Google Shape;514;p63"/>
          <p:cNvPicPr preferRelativeResize="0"/>
          <p:nvPr/>
        </p:nvPicPr>
        <p:blipFill rotWithShape="1">
          <a:blip r:embed="rId3">
            <a:alphaModFix/>
          </a:blip>
          <a:srcRect/>
          <a:stretch/>
        </p:blipFill>
        <p:spPr>
          <a:xfrm>
            <a:off x="3849572" y="4665602"/>
            <a:ext cx="1846208" cy="1271003"/>
          </a:xfrm>
          <a:prstGeom prst="rect">
            <a:avLst/>
          </a:prstGeom>
          <a:noFill/>
          <a:ln>
            <a:noFill/>
          </a:ln>
        </p:spPr>
      </p:pic>
      <p:pic>
        <p:nvPicPr>
          <p:cNvPr id="515" name="Google Shape;515;p63"/>
          <p:cNvPicPr preferRelativeResize="0"/>
          <p:nvPr/>
        </p:nvPicPr>
        <p:blipFill rotWithShape="1">
          <a:blip r:embed="rId4">
            <a:alphaModFix/>
          </a:blip>
          <a:srcRect/>
          <a:stretch/>
        </p:blipFill>
        <p:spPr>
          <a:xfrm>
            <a:off x="3849571" y="2062298"/>
            <a:ext cx="1846208" cy="1269448"/>
          </a:xfrm>
          <a:prstGeom prst="rect">
            <a:avLst/>
          </a:prstGeom>
          <a:noFill/>
          <a:ln>
            <a:noFill/>
          </a:ln>
        </p:spPr>
      </p:pic>
      <p:pic>
        <p:nvPicPr>
          <p:cNvPr id="516" name="Google Shape;516;p63"/>
          <p:cNvPicPr preferRelativeResize="0"/>
          <p:nvPr/>
        </p:nvPicPr>
        <p:blipFill rotWithShape="1">
          <a:blip r:embed="rId5">
            <a:alphaModFix/>
          </a:blip>
          <a:srcRect/>
          <a:stretch/>
        </p:blipFill>
        <p:spPr>
          <a:xfrm>
            <a:off x="6449089" y="1752578"/>
            <a:ext cx="2912626" cy="2112744"/>
          </a:xfrm>
          <a:prstGeom prst="rect">
            <a:avLst/>
          </a:prstGeom>
          <a:noFill/>
          <a:ln>
            <a:noFill/>
          </a:ln>
          <a:effectLst>
            <a:outerShdw blurRad="57150" dist="19050" dir="5400000" algn="bl" rotWithShape="0">
              <a:srgbClr val="000000">
                <a:alpha val="49411"/>
              </a:srgbClr>
            </a:outerShdw>
          </a:effectLst>
        </p:spPr>
      </p:pic>
      <p:pic>
        <p:nvPicPr>
          <p:cNvPr id="517" name="Google Shape;517;p63"/>
          <p:cNvPicPr preferRelativeResize="0"/>
          <p:nvPr/>
        </p:nvPicPr>
        <p:blipFill rotWithShape="1">
          <a:blip r:embed="rId6">
            <a:alphaModFix/>
          </a:blip>
          <a:srcRect/>
          <a:stretch/>
        </p:blipFill>
        <p:spPr>
          <a:xfrm>
            <a:off x="6460528" y="4397000"/>
            <a:ext cx="2901187" cy="1908905"/>
          </a:xfrm>
          <a:prstGeom prst="rect">
            <a:avLst/>
          </a:prstGeom>
          <a:noFill/>
          <a:ln>
            <a:noFill/>
          </a:ln>
          <a:effectLst>
            <a:outerShdw blurRad="57150" dist="19050" dir="5400000" algn="bl" rotWithShape="0">
              <a:srgbClr val="000000">
                <a:alpha val="49411"/>
              </a:srgbClr>
            </a:outerShdw>
          </a:effectLst>
        </p:spPr>
      </p:pic>
      <p:pic>
        <p:nvPicPr>
          <p:cNvPr id="518" name="Google Shape;518;p63"/>
          <p:cNvPicPr preferRelativeResize="0"/>
          <p:nvPr/>
        </p:nvPicPr>
        <p:blipFill rotWithShape="1">
          <a:blip r:embed="rId7">
            <a:alphaModFix/>
          </a:blip>
          <a:srcRect/>
          <a:stretch/>
        </p:blipFill>
        <p:spPr>
          <a:xfrm>
            <a:off x="661454" y="4397000"/>
            <a:ext cx="2497156" cy="1908905"/>
          </a:xfrm>
          <a:prstGeom prst="rect">
            <a:avLst/>
          </a:prstGeom>
          <a:noFill/>
          <a:ln>
            <a:noFill/>
          </a:ln>
          <a:effectLst>
            <a:outerShdw blurRad="57150" dist="19050" dir="5400000" algn="bl" rotWithShape="0">
              <a:srgbClr val="000000">
                <a:alpha val="49411"/>
              </a:srgbClr>
            </a:outerShdw>
          </a:effectLst>
        </p:spPr>
      </p:pic>
      <p:pic>
        <p:nvPicPr>
          <p:cNvPr id="519" name="Google Shape;519;p63"/>
          <p:cNvPicPr preferRelativeResize="0"/>
          <p:nvPr/>
        </p:nvPicPr>
        <p:blipFill rotWithShape="1">
          <a:blip r:embed="rId8">
            <a:alphaModFix/>
          </a:blip>
          <a:srcRect/>
          <a:stretch/>
        </p:blipFill>
        <p:spPr>
          <a:xfrm>
            <a:off x="661454" y="1752578"/>
            <a:ext cx="2497156" cy="2112744"/>
          </a:xfrm>
          <a:prstGeom prst="rect">
            <a:avLst/>
          </a:prstGeom>
          <a:noFill/>
          <a:ln>
            <a:noFill/>
          </a:ln>
          <a:effectLst>
            <a:outerShdw blurRad="57150" dist="19050" dir="5400000" algn="bl" rotWithShape="0">
              <a:srgbClr val="000000">
                <a:alpha val="49411"/>
              </a:srgbClr>
            </a:outerShdw>
          </a:effectLst>
        </p:spPr>
      </p:pic>
      <p:sp>
        <p:nvSpPr>
          <p:cNvPr id="520" name="Google Shape;520;p63"/>
          <p:cNvSpPr txBox="1"/>
          <p:nvPr/>
        </p:nvSpPr>
        <p:spPr>
          <a:xfrm>
            <a:off x="267879" y="1373597"/>
            <a:ext cx="1380900"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panose="020B0604020202020204" pitchFamily="34" charset="0"/>
                <a:cs typeface="Arial" panose="020B0604020202020204" pitchFamily="34" charset="0"/>
                <a:sym typeface="Arial"/>
              </a:rPr>
              <a:t>Administrator</a:t>
            </a:r>
            <a:endParaRPr sz="14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21" name="Google Shape;521;p63"/>
          <p:cNvSpPr txBox="1"/>
          <p:nvPr/>
        </p:nvSpPr>
        <p:spPr>
          <a:xfrm>
            <a:off x="267879" y="4065406"/>
            <a:ext cx="148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panose="020B0604020202020204" pitchFamily="34" charset="0"/>
                <a:cs typeface="Arial" panose="020B0604020202020204" pitchFamily="34" charset="0"/>
                <a:sym typeface="Arial"/>
              </a:rPr>
              <a:t>Normal user</a:t>
            </a:r>
            <a:endParaRPr sz="1400" b="1"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522" name="Google Shape;522;p63"/>
          <p:cNvPicPr preferRelativeResize="0"/>
          <p:nvPr/>
        </p:nvPicPr>
        <p:blipFill rotWithShape="1">
          <a:blip r:embed="rId9">
            <a:alphaModFix/>
          </a:blip>
          <a:srcRect/>
          <a:stretch/>
        </p:blipFill>
        <p:spPr>
          <a:xfrm>
            <a:off x="5191069" y="3147096"/>
            <a:ext cx="240665" cy="369300"/>
          </a:xfrm>
          <a:prstGeom prst="rect">
            <a:avLst/>
          </a:prstGeom>
          <a:noFill/>
          <a:ln>
            <a:noFill/>
          </a:ln>
        </p:spPr>
      </p:pic>
      <p:pic>
        <p:nvPicPr>
          <p:cNvPr id="523" name="Google Shape;523;p63"/>
          <p:cNvPicPr preferRelativeResize="0"/>
          <p:nvPr/>
        </p:nvPicPr>
        <p:blipFill rotWithShape="1">
          <a:blip r:embed="rId9">
            <a:alphaModFix/>
          </a:blip>
          <a:srcRect/>
          <a:stretch/>
        </p:blipFill>
        <p:spPr>
          <a:xfrm>
            <a:off x="5205875" y="5738625"/>
            <a:ext cx="240665" cy="369300"/>
          </a:xfrm>
          <a:prstGeom prst="rect">
            <a:avLst/>
          </a:prstGeom>
          <a:noFill/>
          <a:ln>
            <a:noFill/>
          </a:ln>
        </p:spPr>
      </p:pic>
      <p:pic>
        <p:nvPicPr>
          <p:cNvPr id="524" name="Google Shape;524;p63"/>
          <p:cNvPicPr preferRelativeResize="0"/>
          <p:nvPr/>
        </p:nvPicPr>
        <p:blipFill rotWithShape="1">
          <a:blip r:embed="rId9">
            <a:alphaModFix/>
          </a:blip>
          <a:srcRect/>
          <a:stretch/>
        </p:blipFill>
        <p:spPr>
          <a:xfrm>
            <a:off x="2799156" y="1969750"/>
            <a:ext cx="240665" cy="369300"/>
          </a:xfrm>
          <a:prstGeom prst="rect">
            <a:avLst/>
          </a:prstGeom>
          <a:noFill/>
          <a:ln>
            <a:noFill/>
          </a:ln>
        </p:spPr>
      </p:pic>
      <p:pic>
        <p:nvPicPr>
          <p:cNvPr id="525" name="Google Shape;525;p63"/>
          <p:cNvPicPr preferRelativeResize="0"/>
          <p:nvPr/>
        </p:nvPicPr>
        <p:blipFill rotWithShape="1">
          <a:blip r:embed="rId9">
            <a:alphaModFix/>
          </a:blip>
          <a:srcRect/>
          <a:stretch/>
        </p:blipFill>
        <p:spPr>
          <a:xfrm>
            <a:off x="2729031" y="4859280"/>
            <a:ext cx="240665" cy="369300"/>
          </a:xfrm>
          <a:prstGeom prst="rect">
            <a:avLst/>
          </a:prstGeom>
          <a:noFill/>
          <a:ln>
            <a:noFill/>
          </a:ln>
        </p:spPr>
      </p:pic>
      <p:sp>
        <p:nvSpPr>
          <p:cNvPr id="526" name="Google Shape;526;p63"/>
          <p:cNvSpPr/>
          <p:nvPr/>
        </p:nvSpPr>
        <p:spPr>
          <a:xfrm>
            <a:off x="3256763" y="2660250"/>
            <a:ext cx="410400" cy="28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27" name="Google Shape;527;p63"/>
          <p:cNvSpPr/>
          <p:nvPr/>
        </p:nvSpPr>
        <p:spPr>
          <a:xfrm>
            <a:off x="5878187" y="2660250"/>
            <a:ext cx="410400" cy="28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28" name="Google Shape;528;p63"/>
          <p:cNvSpPr/>
          <p:nvPr/>
        </p:nvSpPr>
        <p:spPr>
          <a:xfrm>
            <a:off x="3250879" y="5155117"/>
            <a:ext cx="410400" cy="28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29" name="Google Shape;529;p63"/>
          <p:cNvSpPr/>
          <p:nvPr/>
        </p:nvSpPr>
        <p:spPr>
          <a:xfrm>
            <a:off x="5872954" y="5155117"/>
            <a:ext cx="410400" cy="283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30" name="Google Shape;530;p63"/>
          <p:cNvSpPr/>
          <p:nvPr/>
        </p:nvSpPr>
        <p:spPr>
          <a:xfrm>
            <a:off x="6635124" y="2985220"/>
            <a:ext cx="854701" cy="263078"/>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31" name="Google Shape;531;p63"/>
          <p:cNvSpPr/>
          <p:nvPr/>
        </p:nvSpPr>
        <p:spPr>
          <a:xfrm>
            <a:off x="5878188" y="3331746"/>
            <a:ext cx="834946" cy="272370"/>
          </a:xfrm>
          <a:prstGeom prst="wedgeRoundRectCallout">
            <a:avLst>
              <a:gd name="adj1" fmla="val 44416"/>
              <a:gd name="adj2" fmla="val -135734"/>
              <a:gd name="adj3" fmla="val 16667"/>
            </a:avLst>
          </a:prstGeom>
          <a:solidFill>
            <a:srgbClr val="FFC000"/>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Activated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32" name="Google Shape;532;p63"/>
          <p:cNvSpPr/>
          <p:nvPr/>
        </p:nvSpPr>
        <p:spPr>
          <a:xfrm>
            <a:off x="6641009" y="5489437"/>
            <a:ext cx="854701" cy="263078"/>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33" name="Google Shape;533;p63"/>
          <p:cNvSpPr/>
          <p:nvPr/>
        </p:nvSpPr>
        <p:spPr>
          <a:xfrm>
            <a:off x="5884073" y="5835963"/>
            <a:ext cx="986990" cy="272370"/>
          </a:xfrm>
          <a:prstGeom prst="wedgeRoundRectCallout">
            <a:avLst>
              <a:gd name="adj1" fmla="val 44416"/>
              <a:gd name="adj2" fmla="val -135734"/>
              <a:gd name="adj3" fmla="val 16667"/>
            </a:avLst>
          </a:prstGeom>
          <a:solidFill>
            <a:srgbClr val="FFC000"/>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Deactivated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7" name="실행 단추: 홈 26">
            <a:hlinkClick r:id="rId10"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4"/>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#5,6</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9" name="Google Shape;539;p64"/>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540" name="Google Shape;540;p64"/>
          <p:cNvGraphicFramePr/>
          <p:nvPr>
            <p:extLst>
              <p:ext uri="{D42A27DB-BD31-4B8C-83A1-F6EECF244321}">
                <p14:modId xmlns:p14="http://schemas.microsoft.com/office/powerpoint/2010/main" val="2659864440"/>
              </p:ext>
            </p:extLst>
          </p:nvPr>
        </p:nvGraphicFramePr>
        <p:xfrm>
          <a:off x="267879" y="657769"/>
          <a:ext cx="9398625" cy="80807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SD-05</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Implementation of ‘Authentication Manager’ module based on authentication process</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RQ-SEC-SVR-04</a:t>
                      </a:r>
                      <a:endParaRPr sz="1000" b="0" i="0" u="none" strike="noStrike" cap="none">
                        <a:solidFill>
                          <a:srgbClr val="000000"/>
                        </a:solidFill>
                        <a:latin typeface="Arial"/>
                        <a:ea typeface="Arial"/>
                        <a:cs typeface="Arial"/>
                        <a:sym typeface="Arial"/>
                      </a:endParaRPr>
                    </a:p>
                  </a:txBody>
                  <a:tcPr marL="9525" marR="9525" marT="9525" marB="9525"/>
                </a:tc>
                <a:extLst>
                  <a:ext uri="{0D108BD9-81ED-4DB2-BD59-A6C34878D82A}">
                    <a16:rowId xmlns:a16="http://schemas.microsoft.com/office/drawing/2014/main" val="10001"/>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SD-06</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Separation of ‘Authentication Manager’ domain to store credential data (user's ID/PW, authority)</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RQ-SEC-SVR-05</a:t>
                      </a:r>
                      <a:endParaRPr sz="1400" u="none" strike="noStrike" cap="none"/>
                    </a:p>
                  </a:txBody>
                  <a:tcPr marL="9525" marR="9525" marT="9525" marB="9525"/>
                </a:tc>
                <a:extLst>
                  <a:ext uri="{0D108BD9-81ED-4DB2-BD59-A6C34878D82A}">
                    <a16:rowId xmlns:a16="http://schemas.microsoft.com/office/drawing/2014/main" val="10002"/>
                  </a:ext>
                </a:extLst>
              </a:tr>
            </a:tbl>
          </a:graphicData>
        </a:graphic>
      </p:graphicFrame>
      <p:sp>
        <p:nvSpPr>
          <p:cNvPr id="541" name="Google Shape;541;p64"/>
          <p:cNvSpPr/>
          <p:nvPr/>
        </p:nvSpPr>
        <p:spPr>
          <a:xfrm>
            <a:off x="3927566" y="1841716"/>
            <a:ext cx="3189419" cy="4315244"/>
          </a:xfrm>
          <a:prstGeom prst="rect">
            <a:avLst/>
          </a:prstGeom>
          <a:solidFill>
            <a:srgbClr val="9BCDFF"/>
          </a:solidFill>
          <a:ln w="28575"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542" name="Google Shape;542;p64"/>
          <p:cNvSpPr/>
          <p:nvPr/>
        </p:nvSpPr>
        <p:spPr>
          <a:xfrm>
            <a:off x="1556836" y="2529561"/>
            <a:ext cx="1260000" cy="76531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Service</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43" name="Google Shape;543;p64"/>
          <p:cNvSpPr/>
          <p:nvPr/>
        </p:nvSpPr>
        <p:spPr>
          <a:xfrm>
            <a:off x="5768102" y="2529562"/>
            <a:ext cx="1260000" cy="7653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Authentication</a:t>
            </a:r>
            <a:endParaRPr sz="1200" b="0" i="0" u="none" strike="noStrike" cap="none">
              <a:solidFill>
                <a:schemeClr val="dk1"/>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44" name="Google Shape;544;p64"/>
          <p:cNvSpPr/>
          <p:nvPr/>
        </p:nvSpPr>
        <p:spPr>
          <a:xfrm>
            <a:off x="5768102" y="3823657"/>
            <a:ext cx="1260000" cy="7653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Security</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45" name="Google Shape;545;p64"/>
          <p:cNvSpPr txBox="1"/>
          <p:nvPr/>
        </p:nvSpPr>
        <p:spPr>
          <a:xfrm>
            <a:off x="6380685" y="3441189"/>
            <a:ext cx="70884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1. id, pw</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46" name="Google Shape;546;p64"/>
          <p:cNvSpPr/>
          <p:nvPr/>
        </p:nvSpPr>
        <p:spPr>
          <a:xfrm>
            <a:off x="3074126" y="3823656"/>
            <a:ext cx="1748976" cy="7653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DB</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47" name="Google Shape;547;p64"/>
          <p:cNvSpPr/>
          <p:nvPr/>
        </p:nvSpPr>
        <p:spPr>
          <a:xfrm>
            <a:off x="3074126" y="5210532"/>
            <a:ext cx="1752651" cy="765315"/>
          </a:xfrm>
          <a:prstGeom prst="flowChartMagneticDisk">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548" name="Google Shape;548;p64"/>
          <p:cNvCxnSpPr>
            <a:stCxn id="544" idx="1"/>
            <a:endCxn id="546" idx="3"/>
          </p:cNvCxnSpPr>
          <p:nvPr/>
        </p:nvCxnSpPr>
        <p:spPr>
          <a:xfrm rot="10800000">
            <a:off x="4823102" y="4206315"/>
            <a:ext cx="945000" cy="0"/>
          </a:xfrm>
          <a:prstGeom prst="straightConnector1">
            <a:avLst/>
          </a:prstGeom>
          <a:noFill/>
          <a:ln w="9525" cap="flat" cmpd="sng">
            <a:solidFill>
              <a:schemeClr val="dk1"/>
            </a:solidFill>
            <a:prstDash val="solid"/>
            <a:round/>
            <a:headEnd type="triangle" w="med" len="med"/>
            <a:tailEnd type="triangle" w="med" len="med"/>
          </a:ln>
        </p:spPr>
      </p:cxnSp>
      <p:sp>
        <p:nvSpPr>
          <p:cNvPr id="549" name="Google Shape;549;p64"/>
          <p:cNvSpPr txBox="1"/>
          <p:nvPr/>
        </p:nvSpPr>
        <p:spPr>
          <a:xfrm>
            <a:off x="3966303" y="4782921"/>
            <a:ext cx="69281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3. query</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50" name="Google Shape;550;p64"/>
          <p:cNvCxnSpPr>
            <a:stCxn id="547" idx="1"/>
            <a:endCxn id="546" idx="2"/>
          </p:cNvCxnSpPr>
          <p:nvPr/>
        </p:nvCxnSpPr>
        <p:spPr>
          <a:xfrm rot="10800000">
            <a:off x="3948651" y="4588932"/>
            <a:ext cx="1800" cy="621600"/>
          </a:xfrm>
          <a:prstGeom prst="straightConnector1">
            <a:avLst/>
          </a:prstGeom>
          <a:noFill/>
          <a:ln w="9525" cap="flat" cmpd="sng">
            <a:solidFill>
              <a:schemeClr val="dk1"/>
            </a:solidFill>
            <a:prstDash val="solid"/>
            <a:round/>
            <a:headEnd type="triangle" w="med" len="med"/>
            <a:tailEnd type="triangle" w="med" len="med"/>
          </a:ln>
        </p:spPr>
      </p:cxnSp>
      <p:sp>
        <p:nvSpPr>
          <p:cNvPr id="551" name="Google Shape;551;p64"/>
          <p:cNvSpPr/>
          <p:nvPr/>
        </p:nvSpPr>
        <p:spPr>
          <a:xfrm rot="5400000">
            <a:off x="7248491" y="2667382"/>
            <a:ext cx="377928" cy="509190"/>
          </a:xfrm>
          <a:prstGeom prst="downArrow">
            <a:avLst>
              <a:gd name="adj1" fmla="val 50000"/>
              <a:gd name="adj2"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552" name="Google Shape;552;p64"/>
          <p:cNvSpPr txBox="1"/>
          <p:nvPr/>
        </p:nvSpPr>
        <p:spPr>
          <a:xfrm>
            <a:off x="7757925" y="2791172"/>
            <a:ext cx="102303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ID, Password</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53" name="Google Shape;553;p64"/>
          <p:cNvCxnSpPr>
            <a:stCxn id="544" idx="0"/>
            <a:endCxn id="543" idx="2"/>
          </p:cNvCxnSpPr>
          <p:nvPr/>
        </p:nvCxnSpPr>
        <p:spPr>
          <a:xfrm rot="10800000">
            <a:off x="6398102" y="3294757"/>
            <a:ext cx="0" cy="528900"/>
          </a:xfrm>
          <a:prstGeom prst="straightConnector1">
            <a:avLst/>
          </a:prstGeom>
          <a:noFill/>
          <a:ln w="9525" cap="flat" cmpd="sng">
            <a:solidFill>
              <a:schemeClr val="dk1"/>
            </a:solidFill>
            <a:prstDash val="solid"/>
            <a:round/>
            <a:headEnd type="triangle" w="med" len="med"/>
            <a:tailEnd type="triangle" w="med" len="med"/>
          </a:ln>
        </p:spPr>
      </p:cxnSp>
      <p:sp>
        <p:nvSpPr>
          <p:cNvPr id="554" name="Google Shape;554;p64"/>
          <p:cNvSpPr txBox="1"/>
          <p:nvPr/>
        </p:nvSpPr>
        <p:spPr>
          <a:xfrm>
            <a:off x="3966303" y="1912292"/>
            <a:ext cx="21242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panose="020B0604020202020204" pitchFamily="34" charset="0"/>
                <a:cs typeface="Arial" panose="020B0604020202020204" pitchFamily="34" charset="0"/>
                <a:sym typeface="Arial"/>
              </a:rPr>
              <a:t>Authentication Manager </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panose="020B0604020202020204" pitchFamily="34" charset="0"/>
                <a:cs typeface="Arial" panose="020B0604020202020204" pitchFamily="34" charset="0"/>
                <a:sym typeface="Arial"/>
              </a:rPr>
              <a:t>Domain</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55" name="Google Shape;555;p64"/>
          <p:cNvSpPr txBox="1"/>
          <p:nvPr/>
        </p:nvSpPr>
        <p:spPr>
          <a:xfrm>
            <a:off x="5783831" y="3441189"/>
            <a:ext cx="61427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5. auth</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56" name="Google Shape;556;p64"/>
          <p:cNvSpPr txBox="1"/>
          <p:nvPr/>
        </p:nvSpPr>
        <p:spPr>
          <a:xfrm>
            <a:off x="4861829" y="3760615"/>
            <a:ext cx="86754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2. id, </a:t>
            </a:r>
            <a:endParaRPr sz="1400" b="0" i="0" u="none" strike="noStrike" cap="none">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hashed pw</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57" name="Google Shape;557;p64"/>
          <p:cNvSpPr txBox="1"/>
          <p:nvPr/>
        </p:nvSpPr>
        <p:spPr>
          <a:xfrm>
            <a:off x="4861829" y="4285872"/>
            <a:ext cx="61427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panose="020B0604020202020204" pitchFamily="34" charset="0"/>
                <a:cs typeface="Arial" panose="020B0604020202020204" pitchFamily="34" charset="0"/>
                <a:sym typeface="Arial"/>
              </a:rPr>
              <a:t>4. auth</a:t>
            </a:r>
            <a:endParaRPr sz="11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58" name="Google Shape;558;p64"/>
          <p:cNvCxnSpPr>
            <a:stCxn id="542" idx="2"/>
            <a:endCxn id="546" idx="1"/>
          </p:cNvCxnSpPr>
          <p:nvPr/>
        </p:nvCxnSpPr>
        <p:spPr>
          <a:xfrm rot="-5400000" flipH="1">
            <a:off x="2174836" y="3306876"/>
            <a:ext cx="911400" cy="887400"/>
          </a:xfrm>
          <a:prstGeom prst="bentConnector2">
            <a:avLst/>
          </a:prstGeom>
          <a:noFill/>
          <a:ln w="9525" cap="flat" cmpd="sng">
            <a:solidFill>
              <a:schemeClr val="dk1"/>
            </a:solidFill>
            <a:prstDash val="solid"/>
            <a:round/>
            <a:headEnd type="triangle" w="med" len="med"/>
            <a:tailEnd type="triangle" w="med" len="med"/>
          </a:ln>
        </p:spPr>
      </p:cxnSp>
      <p:sp>
        <p:nvSpPr>
          <p:cNvPr id="559" name="Google Shape;559;p64"/>
          <p:cNvSpPr txBox="1"/>
          <p:nvPr/>
        </p:nvSpPr>
        <p:spPr>
          <a:xfrm>
            <a:off x="4066903" y="5542535"/>
            <a:ext cx="677818" cy="24618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User DB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6" name="실행 단추: 홈 25">
            <a:hlinkClick r:id="rId3"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5"/>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#7</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5" name="Google Shape;565;p65"/>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566" name="Google Shape;566;p65"/>
          <p:cNvGraphicFramePr/>
          <p:nvPr>
            <p:extLst>
              <p:ext uri="{D42A27DB-BD31-4B8C-83A1-F6EECF244321}">
                <p14:modId xmlns:p14="http://schemas.microsoft.com/office/powerpoint/2010/main" val="653713205"/>
              </p:ext>
            </p:extLst>
          </p:nvPr>
        </p:nvGraphicFramePr>
        <p:xfrm>
          <a:off x="267879" y="657769"/>
          <a:ext cx="9398625" cy="6112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SD-07</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Modification of ‘Communication Manager’ to implement secure mode</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RQ-SEC-SVR-06</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RQ-SEC-SVR-07</a:t>
                      </a:r>
                      <a:endParaRPr sz="1400" u="none" strike="noStrike" cap="none"/>
                    </a:p>
                  </a:txBody>
                  <a:tcPr marL="9525" marR="9525" marT="9525" marB="9525"/>
                </a:tc>
                <a:extLst>
                  <a:ext uri="{0D108BD9-81ED-4DB2-BD59-A6C34878D82A}">
                    <a16:rowId xmlns:a16="http://schemas.microsoft.com/office/drawing/2014/main" val="10001"/>
                  </a:ext>
                </a:extLst>
              </a:tr>
            </a:tbl>
          </a:graphicData>
        </a:graphic>
      </p:graphicFrame>
      <p:cxnSp>
        <p:nvCxnSpPr>
          <p:cNvPr id="567" name="Google Shape;567;p65"/>
          <p:cNvCxnSpPr>
            <a:stCxn id="568" idx="2"/>
            <a:endCxn id="569" idx="0"/>
          </p:cNvCxnSpPr>
          <p:nvPr/>
        </p:nvCxnSpPr>
        <p:spPr>
          <a:xfrm>
            <a:off x="3132309" y="2145398"/>
            <a:ext cx="0" cy="2067600"/>
          </a:xfrm>
          <a:prstGeom prst="straightConnector1">
            <a:avLst/>
          </a:prstGeom>
          <a:noFill/>
          <a:ln w="9525" cap="flat" cmpd="sng">
            <a:solidFill>
              <a:schemeClr val="dk1"/>
            </a:solidFill>
            <a:prstDash val="solid"/>
            <a:round/>
            <a:headEnd type="none" w="sm" len="sm"/>
            <a:tailEnd type="none" w="sm" len="sm"/>
          </a:ln>
        </p:spPr>
      </p:cxnSp>
      <p:cxnSp>
        <p:nvCxnSpPr>
          <p:cNvPr id="570" name="Google Shape;570;p65"/>
          <p:cNvCxnSpPr>
            <a:stCxn id="571" idx="2"/>
            <a:endCxn id="572" idx="0"/>
          </p:cNvCxnSpPr>
          <p:nvPr/>
        </p:nvCxnSpPr>
        <p:spPr>
          <a:xfrm>
            <a:off x="5696296" y="2145398"/>
            <a:ext cx="0" cy="2107800"/>
          </a:xfrm>
          <a:prstGeom prst="straightConnector1">
            <a:avLst/>
          </a:prstGeom>
          <a:noFill/>
          <a:ln w="9525" cap="flat" cmpd="sng">
            <a:solidFill>
              <a:schemeClr val="dk1"/>
            </a:solidFill>
            <a:prstDash val="solid"/>
            <a:round/>
            <a:headEnd type="none" w="sm" len="sm"/>
            <a:tailEnd type="none" w="sm" len="sm"/>
          </a:ln>
        </p:spPr>
      </p:cxnSp>
      <p:cxnSp>
        <p:nvCxnSpPr>
          <p:cNvPr id="573" name="Google Shape;573;p65"/>
          <p:cNvCxnSpPr/>
          <p:nvPr/>
        </p:nvCxnSpPr>
        <p:spPr>
          <a:xfrm>
            <a:off x="3141487" y="2520138"/>
            <a:ext cx="2554808" cy="0"/>
          </a:xfrm>
          <a:prstGeom prst="straightConnector1">
            <a:avLst/>
          </a:prstGeom>
          <a:noFill/>
          <a:ln w="9525" cap="flat" cmpd="sng">
            <a:solidFill>
              <a:srgbClr val="2D2DCA"/>
            </a:solidFill>
            <a:prstDash val="solid"/>
            <a:round/>
            <a:headEnd type="triangle" w="med" len="med"/>
            <a:tailEnd type="triangle" w="med" len="med"/>
          </a:ln>
        </p:spPr>
      </p:cxnSp>
      <p:cxnSp>
        <p:nvCxnSpPr>
          <p:cNvPr id="574" name="Google Shape;574;p65"/>
          <p:cNvCxnSpPr/>
          <p:nvPr/>
        </p:nvCxnSpPr>
        <p:spPr>
          <a:xfrm rot="10800000">
            <a:off x="5686159" y="2854482"/>
            <a:ext cx="2585991" cy="0"/>
          </a:xfrm>
          <a:prstGeom prst="straightConnector1">
            <a:avLst/>
          </a:prstGeom>
          <a:noFill/>
          <a:ln w="9525" cap="flat" cmpd="sng">
            <a:solidFill>
              <a:srgbClr val="00CB97"/>
            </a:solidFill>
            <a:prstDash val="solid"/>
            <a:round/>
            <a:headEnd type="none" w="sm" len="sm"/>
            <a:tailEnd type="triangle" w="med" len="med"/>
          </a:ln>
        </p:spPr>
      </p:cxnSp>
      <p:cxnSp>
        <p:nvCxnSpPr>
          <p:cNvPr id="575" name="Google Shape;575;p65"/>
          <p:cNvCxnSpPr/>
          <p:nvPr/>
        </p:nvCxnSpPr>
        <p:spPr>
          <a:xfrm rot="10800000">
            <a:off x="3141488" y="3108810"/>
            <a:ext cx="2554807" cy="0"/>
          </a:xfrm>
          <a:prstGeom prst="straightConnector1">
            <a:avLst/>
          </a:prstGeom>
          <a:noFill/>
          <a:ln w="9525" cap="flat" cmpd="sng">
            <a:solidFill>
              <a:srgbClr val="FF0000"/>
            </a:solidFill>
            <a:prstDash val="solid"/>
            <a:round/>
            <a:headEnd type="none" w="sm" len="sm"/>
            <a:tailEnd type="triangle" w="med" len="med"/>
          </a:ln>
        </p:spPr>
      </p:cxnSp>
      <p:sp>
        <p:nvSpPr>
          <p:cNvPr id="568" name="Google Shape;568;p65"/>
          <p:cNvSpPr/>
          <p:nvPr/>
        </p:nvSpPr>
        <p:spPr>
          <a:xfrm>
            <a:off x="2381451" y="1706895"/>
            <a:ext cx="1501717" cy="438503"/>
          </a:xfrm>
          <a:prstGeom prst="rect">
            <a:avLst/>
          </a:prstGeom>
          <a:gradFill>
            <a:gsLst>
              <a:gs pos="0">
                <a:srgbClr val="BABABA"/>
              </a:gs>
              <a:gs pos="35000">
                <a:srgbClr val="CFCFCF"/>
              </a:gs>
              <a:gs pos="100000">
                <a:srgbClr val="EDEDED"/>
              </a:gs>
            </a:gsLst>
            <a:lin ang="16200000" scaled="0"/>
          </a:gradFill>
          <a:ln w="28575" cap="flat" cmpd="sng">
            <a:solidFill>
              <a:srgbClr val="C0000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 Communication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71" name="Google Shape;571;p65"/>
          <p:cNvSpPr/>
          <p:nvPr/>
        </p:nvSpPr>
        <p:spPr>
          <a:xfrm>
            <a:off x="4945438" y="1706895"/>
            <a:ext cx="1501717" cy="438503"/>
          </a:xfrm>
          <a:prstGeom prst="rect">
            <a:avLst/>
          </a:prstGeom>
          <a:gradFill>
            <a:gsLst>
              <a:gs pos="0">
                <a:srgbClr val="BABABA"/>
              </a:gs>
              <a:gs pos="35000">
                <a:srgbClr val="CFCFCF"/>
              </a:gs>
              <a:gs pos="100000">
                <a:srgbClr val="EDEDED"/>
              </a:gs>
            </a:gsLst>
            <a:lin ang="16200000" scaled="0"/>
          </a:gradFill>
          <a:ln w="28575"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C. Communication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76" name="Google Shape;576;p65"/>
          <p:cNvSpPr/>
          <p:nvPr/>
        </p:nvSpPr>
        <p:spPr>
          <a:xfrm>
            <a:off x="7501000" y="1706895"/>
            <a:ext cx="1501717" cy="438503"/>
          </a:xfrm>
          <a:prstGeom prst="rect">
            <a:avLst/>
          </a:prstGeom>
          <a:gradFill>
            <a:gsLst>
              <a:gs pos="0">
                <a:srgbClr val="BABABA"/>
              </a:gs>
              <a:gs pos="35000">
                <a:srgbClr val="CFCFCF"/>
              </a:gs>
              <a:gs pos="100000">
                <a:srgbClr val="EDEDED"/>
              </a:gs>
            </a:gsLst>
            <a:lin ang="16200000" scaled="0"/>
          </a:gradFill>
          <a:ln w="28575"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C.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77" name="Google Shape;577;p65"/>
          <p:cNvSpPr txBox="1"/>
          <p:nvPr/>
        </p:nvSpPr>
        <p:spPr>
          <a:xfrm>
            <a:off x="3116719" y="2251566"/>
            <a:ext cx="255480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TLS 1.3 handshake</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78" name="Google Shape;578;p65"/>
          <p:cNvCxnSpPr>
            <a:stCxn id="576" idx="2"/>
            <a:endCxn id="579" idx="0"/>
          </p:cNvCxnSpPr>
          <p:nvPr/>
        </p:nvCxnSpPr>
        <p:spPr>
          <a:xfrm flipH="1">
            <a:off x="8250958" y="2145398"/>
            <a:ext cx="900" cy="2096700"/>
          </a:xfrm>
          <a:prstGeom prst="straightConnector1">
            <a:avLst/>
          </a:prstGeom>
          <a:noFill/>
          <a:ln w="9525" cap="flat" cmpd="sng">
            <a:solidFill>
              <a:schemeClr val="dk1"/>
            </a:solidFill>
            <a:prstDash val="solid"/>
            <a:round/>
            <a:headEnd type="none" w="sm" len="sm"/>
            <a:tailEnd type="none" w="sm" len="sm"/>
          </a:ln>
        </p:spPr>
      </p:cxnSp>
      <p:cxnSp>
        <p:nvCxnSpPr>
          <p:cNvPr id="580" name="Google Shape;580;p65"/>
          <p:cNvCxnSpPr>
            <a:stCxn id="581" idx="2"/>
            <a:endCxn id="582" idx="0"/>
          </p:cNvCxnSpPr>
          <p:nvPr/>
        </p:nvCxnSpPr>
        <p:spPr>
          <a:xfrm>
            <a:off x="1087979" y="2145398"/>
            <a:ext cx="0" cy="2096700"/>
          </a:xfrm>
          <a:prstGeom prst="straightConnector1">
            <a:avLst/>
          </a:prstGeom>
          <a:noFill/>
          <a:ln w="9525" cap="flat" cmpd="sng">
            <a:solidFill>
              <a:schemeClr val="dk1"/>
            </a:solidFill>
            <a:prstDash val="solid"/>
            <a:round/>
            <a:headEnd type="none" w="sm" len="sm"/>
            <a:tailEnd type="none" w="sm" len="sm"/>
          </a:ln>
        </p:spPr>
      </p:cxnSp>
      <p:sp>
        <p:nvSpPr>
          <p:cNvPr id="581" name="Google Shape;581;p65"/>
          <p:cNvSpPr/>
          <p:nvPr/>
        </p:nvSpPr>
        <p:spPr>
          <a:xfrm>
            <a:off x="337121" y="1706895"/>
            <a:ext cx="1501717" cy="438503"/>
          </a:xfrm>
          <a:prstGeom prst="rect">
            <a:avLst/>
          </a:prstGeom>
          <a:gradFill>
            <a:gsLst>
              <a:gs pos="0">
                <a:srgbClr val="BABABA"/>
              </a:gs>
              <a:gs pos="35000">
                <a:srgbClr val="CFCFCF"/>
              </a:gs>
              <a:gs pos="100000">
                <a:srgbClr val="EDEDED"/>
              </a:gs>
            </a:gsLst>
            <a:lin ang="16200000" scaled="0"/>
          </a:gradFill>
          <a:ln w="28575" cap="flat" cmpd="sng">
            <a:solidFill>
              <a:srgbClr val="C0000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S. Manager</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83" name="Google Shape;583;p65"/>
          <p:cNvSpPr txBox="1"/>
          <p:nvPr/>
        </p:nvSpPr>
        <p:spPr>
          <a:xfrm>
            <a:off x="5676424" y="2615395"/>
            <a:ext cx="255480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Data(ID/PW, Mode, …)</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84" name="Google Shape;584;p65"/>
          <p:cNvSpPr txBox="1"/>
          <p:nvPr/>
        </p:nvSpPr>
        <p:spPr>
          <a:xfrm>
            <a:off x="3099171" y="2889048"/>
            <a:ext cx="262281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Encrypted Data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85" name="Google Shape;585;p65"/>
          <p:cNvCxnSpPr/>
          <p:nvPr/>
        </p:nvCxnSpPr>
        <p:spPr>
          <a:xfrm rot="10800000">
            <a:off x="1093915" y="3364241"/>
            <a:ext cx="2044329" cy="0"/>
          </a:xfrm>
          <a:prstGeom prst="straightConnector1">
            <a:avLst/>
          </a:prstGeom>
          <a:noFill/>
          <a:ln w="9525" cap="flat" cmpd="sng">
            <a:solidFill>
              <a:srgbClr val="00CB97"/>
            </a:solidFill>
            <a:prstDash val="solid"/>
            <a:round/>
            <a:headEnd type="none" w="sm" len="sm"/>
            <a:tailEnd type="triangle" w="med" len="med"/>
          </a:ln>
        </p:spPr>
      </p:cxnSp>
      <p:sp>
        <p:nvSpPr>
          <p:cNvPr id="586" name="Google Shape;586;p65"/>
          <p:cNvSpPr txBox="1"/>
          <p:nvPr/>
        </p:nvSpPr>
        <p:spPr>
          <a:xfrm>
            <a:off x="996906" y="3118020"/>
            <a:ext cx="223834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Data(ID/PW, Mode, …)</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87" name="Google Shape;587;p65"/>
          <p:cNvCxnSpPr/>
          <p:nvPr/>
        </p:nvCxnSpPr>
        <p:spPr>
          <a:xfrm>
            <a:off x="1087980" y="3649964"/>
            <a:ext cx="2063645" cy="0"/>
          </a:xfrm>
          <a:prstGeom prst="straightConnector1">
            <a:avLst/>
          </a:prstGeom>
          <a:noFill/>
          <a:ln w="9525" cap="flat" cmpd="sng">
            <a:solidFill>
              <a:srgbClr val="00CB97"/>
            </a:solidFill>
            <a:prstDash val="solid"/>
            <a:round/>
            <a:headEnd type="none" w="sm" len="sm"/>
            <a:tailEnd type="triangle" w="med" len="med"/>
          </a:ln>
        </p:spPr>
      </p:cxnSp>
      <p:sp>
        <p:nvSpPr>
          <p:cNvPr id="588" name="Google Shape;588;p65"/>
          <p:cNvSpPr txBox="1"/>
          <p:nvPr/>
        </p:nvSpPr>
        <p:spPr>
          <a:xfrm>
            <a:off x="996906" y="3411272"/>
            <a:ext cx="223834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Data(Status, JPG…)</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89" name="Google Shape;589;p65"/>
          <p:cNvCxnSpPr/>
          <p:nvPr/>
        </p:nvCxnSpPr>
        <p:spPr>
          <a:xfrm>
            <a:off x="3118450" y="3930885"/>
            <a:ext cx="2584261" cy="1"/>
          </a:xfrm>
          <a:prstGeom prst="straightConnector1">
            <a:avLst/>
          </a:prstGeom>
          <a:noFill/>
          <a:ln w="9525" cap="flat" cmpd="sng">
            <a:solidFill>
              <a:srgbClr val="FF0000"/>
            </a:solidFill>
            <a:prstDash val="solid"/>
            <a:round/>
            <a:headEnd type="none" w="sm" len="sm"/>
            <a:tailEnd type="triangle" w="med" len="med"/>
          </a:ln>
        </p:spPr>
      </p:cxnSp>
      <p:sp>
        <p:nvSpPr>
          <p:cNvPr id="590" name="Google Shape;590;p65"/>
          <p:cNvSpPr txBox="1"/>
          <p:nvPr/>
        </p:nvSpPr>
        <p:spPr>
          <a:xfrm>
            <a:off x="3245495" y="3689885"/>
            <a:ext cx="223835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Encrypted Data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591" name="Google Shape;591;p65"/>
          <p:cNvCxnSpPr/>
          <p:nvPr/>
        </p:nvCxnSpPr>
        <p:spPr>
          <a:xfrm>
            <a:off x="5686159" y="4130296"/>
            <a:ext cx="2575853" cy="0"/>
          </a:xfrm>
          <a:prstGeom prst="straightConnector1">
            <a:avLst/>
          </a:prstGeom>
          <a:noFill/>
          <a:ln w="9525" cap="flat" cmpd="sng">
            <a:solidFill>
              <a:srgbClr val="00CB97"/>
            </a:solidFill>
            <a:prstDash val="solid"/>
            <a:round/>
            <a:headEnd type="none" w="sm" len="sm"/>
            <a:tailEnd type="triangle" w="med" len="med"/>
          </a:ln>
        </p:spPr>
      </p:cxnSp>
      <p:sp>
        <p:nvSpPr>
          <p:cNvPr id="592" name="Google Shape;592;p65"/>
          <p:cNvSpPr txBox="1"/>
          <p:nvPr/>
        </p:nvSpPr>
        <p:spPr>
          <a:xfrm>
            <a:off x="5847682" y="3912654"/>
            <a:ext cx="2238349"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panose="020B0604020202020204" pitchFamily="34" charset="0"/>
                <a:cs typeface="Arial" panose="020B0604020202020204" pitchFamily="34" charset="0"/>
                <a:sym typeface="Arial"/>
              </a:rPr>
              <a:t>Data(Status, JPG…)</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593" name="Google Shape;593;p65"/>
          <p:cNvPicPr preferRelativeResize="0"/>
          <p:nvPr/>
        </p:nvPicPr>
        <p:blipFill rotWithShape="1">
          <a:blip r:embed="rId3">
            <a:alphaModFix/>
          </a:blip>
          <a:srcRect/>
          <a:stretch/>
        </p:blipFill>
        <p:spPr>
          <a:xfrm>
            <a:off x="718375" y="4258364"/>
            <a:ext cx="8120826" cy="2076044"/>
          </a:xfrm>
          <a:prstGeom prst="rect">
            <a:avLst/>
          </a:prstGeom>
          <a:noFill/>
          <a:ln>
            <a:noFill/>
          </a:ln>
        </p:spPr>
      </p:pic>
      <p:sp>
        <p:nvSpPr>
          <p:cNvPr id="582" name="Google Shape;582;p65"/>
          <p:cNvSpPr/>
          <p:nvPr/>
        </p:nvSpPr>
        <p:spPr>
          <a:xfrm>
            <a:off x="884289" y="4242068"/>
            <a:ext cx="407380" cy="189590"/>
          </a:xfrm>
          <a:prstGeom prst="rect">
            <a:avLst/>
          </a:prstGeom>
          <a:no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69" name="Google Shape;569;p65"/>
          <p:cNvSpPr/>
          <p:nvPr/>
        </p:nvSpPr>
        <p:spPr>
          <a:xfrm>
            <a:off x="2928619" y="4212927"/>
            <a:ext cx="407380" cy="189590"/>
          </a:xfrm>
          <a:prstGeom prst="rect">
            <a:avLst/>
          </a:prstGeom>
          <a:no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72" name="Google Shape;572;p65"/>
          <p:cNvSpPr/>
          <p:nvPr/>
        </p:nvSpPr>
        <p:spPr>
          <a:xfrm>
            <a:off x="5492605" y="4253144"/>
            <a:ext cx="407380" cy="189590"/>
          </a:xfrm>
          <a:prstGeom prst="rect">
            <a:avLst/>
          </a:prstGeom>
          <a:no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579" name="Google Shape;579;p65"/>
          <p:cNvSpPr/>
          <p:nvPr/>
        </p:nvSpPr>
        <p:spPr>
          <a:xfrm>
            <a:off x="8047414" y="4242068"/>
            <a:ext cx="407380" cy="189590"/>
          </a:xfrm>
          <a:prstGeom prst="rect">
            <a:avLst/>
          </a:prstGeom>
          <a:no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34" name="실행 단추: 홈 33">
            <a:hlinkClick r:id="rId4"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#8</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9" name="Google Shape;599;p1"/>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600" name="Google Shape;600;p1"/>
          <p:cNvGraphicFramePr/>
          <p:nvPr>
            <p:extLst>
              <p:ext uri="{D42A27DB-BD31-4B8C-83A1-F6EECF244321}">
                <p14:modId xmlns:p14="http://schemas.microsoft.com/office/powerpoint/2010/main" val="758088298"/>
              </p:ext>
            </p:extLst>
          </p:nvPr>
        </p:nvGraphicFramePr>
        <p:xfrm>
          <a:off x="267879" y="657769"/>
          <a:ext cx="9398625" cy="5477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SD-08</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Arial"/>
                          <a:ea typeface="Arial"/>
                          <a:cs typeface="Arial"/>
                          <a:sym typeface="Arial"/>
                        </a:rPr>
                        <a:t>Apply Firewall</a:t>
                      </a:r>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RQ-SEC-SVR-09</a:t>
                      </a:r>
                      <a:endParaRPr sz="1400" u="none" strike="noStrike" cap="none"/>
                    </a:p>
                  </a:txBody>
                  <a:tcPr marL="9525" marR="9525" marT="9525" marB="9525"/>
                </a:tc>
                <a:extLst>
                  <a:ext uri="{0D108BD9-81ED-4DB2-BD59-A6C34878D82A}">
                    <a16:rowId xmlns:a16="http://schemas.microsoft.com/office/drawing/2014/main" val="10001"/>
                  </a:ext>
                </a:extLst>
              </a:tr>
            </a:tbl>
          </a:graphicData>
        </a:graphic>
      </p:graphicFrame>
      <p:sp>
        <p:nvSpPr>
          <p:cNvPr id="601" name="Google Shape;601;p1"/>
          <p:cNvSpPr/>
          <p:nvPr/>
        </p:nvSpPr>
        <p:spPr>
          <a:xfrm>
            <a:off x="1189899" y="2385547"/>
            <a:ext cx="2359911" cy="712982"/>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panose="020B0604020202020204" pitchFamily="34" charset="0"/>
                <a:cs typeface="Arial" panose="020B0604020202020204" pitchFamily="34" charset="0"/>
                <a:sym typeface="Arial"/>
              </a:rPr>
              <a:t>Jetson Nano</a:t>
            </a:r>
            <a:endParaRPr sz="2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602" name="Google Shape;602;p1"/>
          <p:cNvSpPr/>
          <p:nvPr/>
        </p:nvSpPr>
        <p:spPr>
          <a:xfrm rot="10800000">
            <a:off x="3549809" y="2595950"/>
            <a:ext cx="2625478" cy="82630"/>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603" name="Google Shape;603;p1"/>
          <p:cNvSpPr/>
          <p:nvPr/>
        </p:nvSpPr>
        <p:spPr>
          <a:xfrm>
            <a:off x="6183791" y="2289845"/>
            <a:ext cx="2359911" cy="712982"/>
          </a:xfrm>
          <a:prstGeom prst="rect">
            <a:avLst/>
          </a:prstGeom>
          <a:solidFill>
            <a:srgbClr val="D8D8D8">
              <a:alpha val="49019"/>
            </a:srgbClr>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panose="020B0604020202020204" pitchFamily="34" charset="0"/>
                <a:cs typeface="Arial" panose="020B0604020202020204" pitchFamily="34" charset="0"/>
                <a:sym typeface="Arial"/>
              </a:rPr>
              <a:t>Normal Client</a:t>
            </a:r>
            <a:endParaRPr sz="2000" b="0" i="0" u="none" strike="noStrike" cap="none">
              <a:solidFill>
                <a:schemeClr val="dk1"/>
              </a:solidFill>
              <a:latin typeface="Arial" panose="020B0604020202020204" pitchFamily="34" charset="0"/>
              <a:cs typeface="Arial" panose="020B0604020202020204" pitchFamily="34" charset="0"/>
              <a:sym typeface="Arial"/>
            </a:endParaRPr>
          </a:p>
        </p:txBody>
      </p:sp>
      <p:pic>
        <p:nvPicPr>
          <p:cNvPr id="604" name="Google Shape;604;p1" descr="외계인 얼굴 단색으로 채워진"/>
          <p:cNvPicPr preferRelativeResize="0"/>
          <p:nvPr/>
        </p:nvPicPr>
        <p:blipFill rotWithShape="1">
          <a:blip r:embed="rId3">
            <a:alphaModFix/>
          </a:blip>
          <a:srcRect/>
          <a:stretch/>
        </p:blipFill>
        <p:spPr>
          <a:xfrm>
            <a:off x="6347677" y="3239803"/>
            <a:ext cx="914400" cy="914400"/>
          </a:xfrm>
          <a:prstGeom prst="rect">
            <a:avLst/>
          </a:prstGeom>
          <a:noFill/>
          <a:ln>
            <a:noFill/>
          </a:ln>
        </p:spPr>
      </p:pic>
      <p:pic>
        <p:nvPicPr>
          <p:cNvPr id="605" name="Google Shape;605;p1"/>
          <p:cNvPicPr preferRelativeResize="0"/>
          <p:nvPr/>
        </p:nvPicPr>
        <p:blipFill rotWithShape="1">
          <a:blip r:embed="rId4">
            <a:alphaModFix/>
          </a:blip>
          <a:srcRect/>
          <a:stretch/>
        </p:blipFill>
        <p:spPr>
          <a:xfrm>
            <a:off x="3037457" y="2493311"/>
            <a:ext cx="512352" cy="541760"/>
          </a:xfrm>
          <a:prstGeom prst="rect">
            <a:avLst/>
          </a:prstGeom>
          <a:noFill/>
          <a:ln>
            <a:noFill/>
          </a:ln>
        </p:spPr>
      </p:pic>
      <p:sp>
        <p:nvSpPr>
          <p:cNvPr id="606" name="Google Shape;606;p1"/>
          <p:cNvSpPr txBox="1"/>
          <p:nvPr/>
        </p:nvSpPr>
        <p:spPr>
          <a:xfrm>
            <a:off x="4065680" y="2161190"/>
            <a:ext cx="19191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pitchFamily="34" charset="0"/>
                <a:cs typeface="Arial" panose="020B0604020202020204" pitchFamily="34" charset="0"/>
                <a:sym typeface="Arial"/>
              </a:rPr>
              <a:t>Allow only TCP Ports </a:t>
            </a:r>
            <a:endParaRPr>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pitchFamily="34" charset="0"/>
                <a:cs typeface="Arial" panose="020B0604020202020204" pitchFamily="34" charset="0"/>
                <a:sym typeface="Arial"/>
              </a:rPr>
              <a:t>22, 50000, 55555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07" name="Google Shape;607;p1"/>
          <p:cNvSpPr/>
          <p:nvPr/>
        </p:nvSpPr>
        <p:spPr>
          <a:xfrm rot="827471" flipH="1">
            <a:off x="3558002" y="3203036"/>
            <a:ext cx="2869921" cy="134713"/>
          </a:xfrm>
          <a:prstGeom prst="rightArrow">
            <a:avLst>
              <a:gd name="adj1" fmla="val 50000"/>
              <a:gd name="adj2" fmla="val 50000"/>
            </a:avLst>
          </a:prstGeom>
          <a:solidFill>
            <a:srgbClr val="FFFF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608" name="Google Shape;608;p1"/>
          <p:cNvSpPr/>
          <p:nvPr/>
        </p:nvSpPr>
        <p:spPr>
          <a:xfrm>
            <a:off x="4697303" y="2955960"/>
            <a:ext cx="568171" cy="547725"/>
          </a:xfrm>
          <a:prstGeom prst="mathMultiply">
            <a:avLst>
              <a:gd name="adj1" fmla="val 2352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609" name="Google Shape;609;p1"/>
          <p:cNvSpPr txBox="1"/>
          <p:nvPr/>
        </p:nvSpPr>
        <p:spPr>
          <a:xfrm rot="838774">
            <a:off x="4435988" y="3371844"/>
            <a:ext cx="8531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pitchFamily="34" charset="0"/>
                <a:cs typeface="Arial" panose="020B0604020202020204" pitchFamily="34" charset="0"/>
                <a:sym typeface="Arial"/>
              </a:rPr>
              <a:t>Disallow</a:t>
            </a:r>
            <a:endParaRPr>
              <a:latin typeface="Arial" panose="020B0604020202020204" pitchFamily="34" charset="0"/>
              <a:cs typeface="Arial" panose="020B0604020202020204" pitchFamily="34" charset="0"/>
            </a:endParaRPr>
          </a:p>
        </p:txBody>
      </p:sp>
      <p:sp>
        <p:nvSpPr>
          <p:cNvPr id="610" name="Google Shape;610;p1"/>
          <p:cNvSpPr txBox="1"/>
          <p:nvPr/>
        </p:nvSpPr>
        <p:spPr>
          <a:xfrm>
            <a:off x="6347677" y="4059320"/>
            <a:ext cx="13596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pitchFamily="34" charset="0"/>
                <a:cs typeface="Arial" panose="020B0604020202020204" pitchFamily="34" charset="0"/>
                <a:sym typeface="Arial"/>
              </a:rPr>
              <a:t>Malicious User</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11" name="Google Shape;611;p1"/>
          <p:cNvSpPr txBox="1"/>
          <p:nvPr/>
        </p:nvSpPr>
        <p:spPr>
          <a:xfrm>
            <a:off x="1169576" y="3259101"/>
            <a:ext cx="310854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panose="020B0604020202020204" pitchFamily="34" charset="0"/>
                <a:cs typeface="Arial" panose="020B0604020202020204" pitchFamily="34" charset="0"/>
                <a:sym typeface="Arial"/>
              </a:rPr>
              <a:t>TCP Ports </a:t>
            </a:r>
            <a:endParaRPr>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panose="020B0604020202020204" pitchFamily="34" charset="0"/>
                <a:cs typeface="Arial" panose="020B0604020202020204" pitchFamily="34" charset="0"/>
                <a:sym typeface="Arial"/>
              </a:rPr>
              <a:t>22: SSH Service for Maintenance</a:t>
            </a:r>
            <a:endParaRPr>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panose="020B0604020202020204" pitchFamily="34" charset="0"/>
                <a:cs typeface="Arial" panose="020B0604020202020204" pitchFamily="34" charset="0"/>
                <a:sym typeface="Arial"/>
              </a:rPr>
              <a:t>50000: Service for Non-secure Mode</a:t>
            </a:r>
            <a:endParaRPr>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panose="020B0604020202020204" pitchFamily="34" charset="0"/>
                <a:cs typeface="Arial" panose="020B0604020202020204" pitchFamily="34" charset="0"/>
                <a:sym typeface="Arial"/>
              </a:rPr>
              <a:t>55555: Service for Secure Mode</a:t>
            </a:r>
            <a:endParaRPr sz="1400" b="0" i="0" u="none" strike="noStrike" cap="none">
              <a:solidFill>
                <a:srgbClr val="00B050"/>
              </a:solidFill>
              <a:latin typeface="Arial" panose="020B0604020202020204" pitchFamily="34" charset="0"/>
              <a:cs typeface="Arial" panose="020B0604020202020204" pitchFamily="34" charset="0"/>
              <a:sym typeface="Arial"/>
            </a:endParaRPr>
          </a:p>
        </p:txBody>
      </p:sp>
      <p:sp>
        <p:nvSpPr>
          <p:cNvPr id="19" name="실행 단추: 홈 18">
            <a:hlinkClick r:id="rId5"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panose="020B0604020202020204" pitchFamily="34" charset="0"/>
                <a:cs typeface="Arial" panose="020B0604020202020204" pitchFamily="34" charset="0"/>
                <a:sym typeface="Arial"/>
              </a:rPr>
              <a:t>Security Design #9</a:t>
            </a:r>
            <a:endParaRPr sz="2000" b="1"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7" name="Google Shape;617;p66"/>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618" name="Google Shape;618;p66"/>
          <p:cNvGraphicFramePr/>
          <p:nvPr>
            <p:extLst>
              <p:ext uri="{D42A27DB-BD31-4B8C-83A1-F6EECF244321}">
                <p14:modId xmlns:p14="http://schemas.microsoft.com/office/powerpoint/2010/main" val="2700125734"/>
              </p:ext>
            </p:extLst>
          </p:nvPr>
        </p:nvGraphicFramePr>
        <p:xfrm>
          <a:off x="267879" y="657769"/>
          <a:ext cx="9398625" cy="763625"/>
        </p:xfrm>
        <a:graphic>
          <a:graphicData uri="http://schemas.openxmlformats.org/drawingml/2006/table">
            <a:tbl>
              <a:tblPr firstRow="1" bandRow="1">
                <a:noFill/>
                <a:tableStyleId>{EEB2772F-885B-42E8-A04B-6BFE4340144C}</a:tableStyleId>
              </a:tblPr>
              <a:tblGrid>
                <a:gridCol w="1333150">
                  <a:extLst>
                    <a:ext uri="{9D8B030D-6E8A-4147-A177-3AD203B41FA5}">
                      <a16:colId xmlns:a16="http://schemas.microsoft.com/office/drawing/2014/main" val="20000"/>
                    </a:ext>
                  </a:extLst>
                </a:gridCol>
                <a:gridCol w="6379250">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No.</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a:t>
                      </a:r>
                      <a:endParaRPr sz="1200" u="none" strike="noStrike" cap="none">
                        <a:latin typeface="Arial"/>
                        <a:ea typeface="Arial"/>
                        <a:cs typeface="Arial"/>
                        <a:sym typeface="Arial"/>
                      </a:endParaRPr>
                    </a:p>
                  </a:txBody>
                  <a:tcPr marL="66675" marR="66675" marT="38100" marB="38100">
                    <a:solidFill>
                      <a:schemeClr val="dk1">
                        <a:alpha val="49411"/>
                      </a:schemeClr>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Requirement No.</a:t>
                      </a:r>
                      <a:endParaRPr sz="1200" u="none" strike="noStrike" cap="none">
                        <a:latin typeface="Arial"/>
                        <a:ea typeface="Arial"/>
                        <a:cs typeface="Arial"/>
                        <a:sym typeface="Arial"/>
                      </a:endParaRPr>
                    </a:p>
                  </a:txBody>
                  <a:tcPr marL="9525" marR="9525" marT="9525" marB="9525">
                    <a:solidFill>
                      <a:schemeClr val="dk1">
                        <a:alpha val="49411"/>
                      </a:schemeClr>
                    </a:solidFill>
                  </a:tcPr>
                </a:tc>
                <a:extLst>
                  <a:ext uri="{0D108BD9-81ED-4DB2-BD59-A6C34878D82A}">
                    <a16:rowId xmlns:a16="http://schemas.microsoft.com/office/drawing/2014/main" val="10000"/>
                  </a:ext>
                </a:extLst>
              </a:tr>
              <a:tr h="260350">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SD-09</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UI design considering secure mode</a:t>
                      </a:r>
                      <a:endParaRPr sz="1000" b="0" i="0" u="none" strike="noStrike" cap="none">
                        <a:solidFill>
                          <a:srgbClr val="000000"/>
                        </a:solidFill>
                        <a:latin typeface="Arial"/>
                        <a:ea typeface="Arial"/>
                        <a:cs typeface="Arial"/>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RQ-SEC-CLI-01</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RQ-SEC-CLI-02</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RQ-SEC-CLI-03</a:t>
                      </a:r>
                      <a:endParaRPr sz="1400" u="none" strike="noStrike" cap="none"/>
                    </a:p>
                  </a:txBody>
                  <a:tcPr marL="9525" marR="9525" marT="9525" marB="9525"/>
                </a:tc>
                <a:extLst>
                  <a:ext uri="{0D108BD9-81ED-4DB2-BD59-A6C34878D82A}">
                    <a16:rowId xmlns:a16="http://schemas.microsoft.com/office/drawing/2014/main" val="10001"/>
                  </a:ext>
                </a:extLst>
              </a:tr>
            </a:tbl>
          </a:graphicData>
        </a:graphic>
      </p:graphicFrame>
      <p:pic>
        <p:nvPicPr>
          <p:cNvPr id="619" name="Google Shape;619;p66"/>
          <p:cNvPicPr preferRelativeResize="0"/>
          <p:nvPr/>
        </p:nvPicPr>
        <p:blipFill rotWithShape="1">
          <a:blip r:embed="rId3">
            <a:alphaModFix/>
          </a:blip>
          <a:srcRect/>
          <a:stretch/>
        </p:blipFill>
        <p:spPr>
          <a:xfrm>
            <a:off x="3892651" y="2583025"/>
            <a:ext cx="5800675" cy="3761800"/>
          </a:xfrm>
          <a:prstGeom prst="rect">
            <a:avLst/>
          </a:prstGeom>
          <a:noFill/>
          <a:ln>
            <a:noFill/>
          </a:ln>
        </p:spPr>
      </p:pic>
      <p:pic>
        <p:nvPicPr>
          <p:cNvPr id="620" name="Google Shape;620;p66"/>
          <p:cNvPicPr preferRelativeResize="0"/>
          <p:nvPr/>
        </p:nvPicPr>
        <p:blipFill rotWithShape="1">
          <a:blip r:embed="rId4">
            <a:alphaModFix/>
          </a:blip>
          <a:srcRect/>
          <a:stretch/>
        </p:blipFill>
        <p:spPr>
          <a:xfrm>
            <a:off x="674129" y="1805829"/>
            <a:ext cx="3562350" cy="1247775"/>
          </a:xfrm>
          <a:prstGeom prst="rect">
            <a:avLst/>
          </a:prstGeom>
          <a:noFill/>
          <a:ln>
            <a:noFill/>
          </a:ln>
        </p:spPr>
      </p:pic>
      <p:sp>
        <p:nvSpPr>
          <p:cNvPr id="621" name="Google Shape;621;p66"/>
          <p:cNvSpPr/>
          <p:nvPr/>
        </p:nvSpPr>
        <p:spPr>
          <a:xfrm>
            <a:off x="854907" y="2469835"/>
            <a:ext cx="903600" cy="2613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22" name="Google Shape;622;p66"/>
          <p:cNvSpPr/>
          <p:nvPr/>
        </p:nvSpPr>
        <p:spPr>
          <a:xfrm>
            <a:off x="861124" y="2140143"/>
            <a:ext cx="662400" cy="2613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623" name="Google Shape;623;p66"/>
          <p:cNvCxnSpPr>
            <a:stCxn id="622" idx="0"/>
            <a:endCxn id="624" idx="1"/>
          </p:cNvCxnSpPr>
          <p:nvPr/>
        </p:nvCxnSpPr>
        <p:spPr>
          <a:xfrm rot="-5400000">
            <a:off x="1221874" y="1593693"/>
            <a:ext cx="516900" cy="576000"/>
          </a:xfrm>
          <a:prstGeom prst="bentConnector2">
            <a:avLst/>
          </a:prstGeom>
          <a:noFill/>
          <a:ln w="9525" cap="flat" cmpd="sng">
            <a:solidFill>
              <a:srgbClr val="980000"/>
            </a:solidFill>
            <a:prstDash val="solid"/>
            <a:round/>
            <a:headEnd type="none" w="sm" len="sm"/>
            <a:tailEnd type="none" w="sm" len="sm"/>
          </a:ln>
        </p:spPr>
      </p:cxnSp>
      <p:cxnSp>
        <p:nvCxnSpPr>
          <p:cNvPr id="625" name="Google Shape;625;p66"/>
          <p:cNvCxnSpPr>
            <a:stCxn id="621" idx="2"/>
            <a:endCxn id="626" idx="1"/>
          </p:cNvCxnSpPr>
          <p:nvPr/>
        </p:nvCxnSpPr>
        <p:spPr>
          <a:xfrm rot="-5400000" flipH="1">
            <a:off x="1239357" y="2798485"/>
            <a:ext cx="628500" cy="493800"/>
          </a:xfrm>
          <a:prstGeom prst="bentConnector2">
            <a:avLst/>
          </a:prstGeom>
          <a:noFill/>
          <a:ln w="9525" cap="flat" cmpd="sng">
            <a:solidFill>
              <a:srgbClr val="980000"/>
            </a:solidFill>
            <a:prstDash val="solid"/>
            <a:round/>
            <a:headEnd type="none" w="sm" len="sm"/>
            <a:tailEnd type="none" w="sm" len="sm"/>
          </a:ln>
        </p:spPr>
      </p:cxnSp>
      <p:sp>
        <p:nvSpPr>
          <p:cNvPr id="626" name="Google Shape;626;p66"/>
          <p:cNvSpPr txBox="1"/>
          <p:nvPr/>
        </p:nvSpPr>
        <p:spPr>
          <a:xfrm>
            <a:off x="1800358" y="3167169"/>
            <a:ext cx="1847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rgbClr val="FFFFFF"/>
                </a:highlight>
                <a:latin typeface="Arial" panose="020B0604020202020204" pitchFamily="34" charset="0"/>
                <a:cs typeface="Arial" panose="020B0604020202020204" pitchFamily="34" charset="0"/>
                <a:sym typeface="Arial"/>
              </a:rPr>
              <a:t>Plain text mode</a:t>
            </a:r>
            <a:endParaRPr sz="13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24" name="Google Shape;624;p66"/>
          <p:cNvSpPr txBox="1"/>
          <p:nvPr/>
        </p:nvSpPr>
        <p:spPr>
          <a:xfrm>
            <a:off x="1768453" y="1430872"/>
            <a:ext cx="1847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highlight>
                  <a:srgbClr val="FFFFFF"/>
                </a:highlight>
                <a:latin typeface="Arial" panose="020B0604020202020204" pitchFamily="34" charset="0"/>
                <a:cs typeface="Arial" panose="020B0604020202020204" pitchFamily="34" charset="0"/>
                <a:sym typeface="Arial"/>
              </a:rPr>
              <a:t>TLS mode</a:t>
            </a:r>
            <a:endParaRPr sz="13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27" name="Google Shape;627;p66"/>
          <p:cNvSpPr/>
          <p:nvPr/>
        </p:nvSpPr>
        <p:spPr>
          <a:xfrm>
            <a:off x="3979817" y="2847703"/>
            <a:ext cx="1760234" cy="511916"/>
          </a:xfrm>
          <a:prstGeom prst="wedgeRoundRectCallout">
            <a:avLst>
              <a:gd name="adj1" fmla="val -53823"/>
              <a:gd name="adj2" fmla="val -107617"/>
              <a:gd name="adj3" fmla="val 16667"/>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panose="020B0604020202020204" pitchFamily="34" charset="0"/>
              <a:cs typeface="Arial" panose="020B0604020202020204" pitchFamily="34" charset="0"/>
              <a:sym typeface="Arial"/>
            </a:endParaRPr>
          </a:p>
        </p:txBody>
      </p:sp>
      <p:sp>
        <p:nvSpPr>
          <p:cNvPr id="628" name="Google Shape;628;p66"/>
          <p:cNvSpPr/>
          <p:nvPr/>
        </p:nvSpPr>
        <p:spPr>
          <a:xfrm>
            <a:off x="6792988" y="3802542"/>
            <a:ext cx="1898469" cy="917505"/>
          </a:xfrm>
          <a:prstGeom prst="horizontalScroll">
            <a:avLst>
              <a:gd name="adj" fmla="val 125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panose="020B0604020202020204" pitchFamily="34" charset="0"/>
                <a:cs typeface="Arial" panose="020B0604020202020204" pitchFamily="34" charset="0"/>
                <a:sym typeface="Arial"/>
              </a:rPr>
              <a:t>Display</a:t>
            </a:r>
            <a:endParaRPr sz="14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629" name="Google Shape;629;p66"/>
          <p:cNvSpPr/>
          <p:nvPr/>
        </p:nvSpPr>
        <p:spPr>
          <a:xfrm>
            <a:off x="4367900" y="5532435"/>
            <a:ext cx="984068" cy="528731"/>
          </a:xfrm>
          <a:prstGeom prst="verticalScroll">
            <a:avLst>
              <a:gd name="adj" fmla="val 125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panose="020B0604020202020204" pitchFamily="34" charset="0"/>
                <a:cs typeface="Arial" panose="020B0604020202020204" pitchFamily="34" charset="0"/>
                <a:sym typeface="Arial"/>
              </a:rPr>
              <a:t>logging</a:t>
            </a:r>
            <a:endParaRPr sz="12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8" name="실행 단추: 홈 17">
            <a:hlinkClick r:id="rId5" action="ppaction://hlinksldjump" highlightClick="1"/>
          </p:cNvPr>
          <p:cNvSpPr/>
          <p:nvPr/>
        </p:nvSpPr>
        <p:spPr>
          <a:xfrm>
            <a:off x="7106195" y="202815"/>
            <a:ext cx="330926" cy="253105"/>
          </a:xfrm>
          <a:prstGeom prst="actionButtonHome">
            <a:avLst/>
          </a:prstGeom>
          <a:solidFill>
            <a:schemeClr val="accent3">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41"/>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1.2 Role distribution</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4" name="Google Shape;54;p41"/>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55" name="Google Shape;55;p41"/>
          <p:cNvGraphicFramePr/>
          <p:nvPr>
            <p:extLst>
              <p:ext uri="{D42A27DB-BD31-4B8C-83A1-F6EECF244321}">
                <p14:modId xmlns:p14="http://schemas.microsoft.com/office/powerpoint/2010/main" val="2984605828"/>
              </p:ext>
            </p:extLst>
          </p:nvPr>
        </p:nvGraphicFramePr>
        <p:xfrm>
          <a:off x="383175" y="914396"/>
          <a:ext cx="8865327" cy="4689351"/>
        </p:xfrm>
        <a:graphic>
          <a:graphicData uri="http://schemas.openxmlformats.org/drawingml/2006/table">
            <a:tbl>
              <a:tblPr firstRow="1" firstCol="1" bandRow="1">
                <a:tableStyleId>{9043ED33-79EA-4A2D-99CA-7083DB51D2CF}</a:tableStyleId>
              </a:tblPr>
              <a:tblGrid>
                <a:gridCol w="1406254">
                  <a:extLst>
                    <a:ext uri="{9D8B030D-6E8A-4147-A177-3AD203B41FA5}">
                      <a16:colId xmlns:a16="http://schemas.microsoft.com/office/drawing/2014/main" val="20000"/>
                    </a:ext>
                  </a:extLst>
                </a:gridCol>
                <a:gridCol w="2976229">
                  <a:extLst>
                    <a:ext uri="{9D8B030D-6E8A-4147-A177-3AD203B41FA5}">
                      <a16:colId xmlns:a16="http://schemas.microsoft.com/office/drawing/2014/main" val="20001"/>
                    </a:ext>
                  </a:extLst>
                </a:gridCol>
                <a:gridCol w="1696102">
                  <a:extLst>
                    <a:ext uri="{9D8B030D-6E8A-4147-A177-3AD203B41FA5}">
                      <a16:colId xmlns:a16="http://schemas.microsoft.com/office/drawing/2014/main" val="20002"/>
                    </a:ext>
                  </a:extLst>
                </a:gridCol>
                <a:gridCol w="2786742">
                  <a:extLst>
                    <a:ext uri="{9D8B030D-6E8A-4147-A177-3AD203B41FA5}">
                      <a16:colId xmlns:a16="http://schemas.microsoft.com/office/drawing/2014/main" val="20003"/>
                    </a:ext>
                  </a:extLst>
                </a:gridCol>
              </a:tblGrid>
              <a:tr h="381025">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dirty="0"/>
                        <a:t> </a:t>
                      </a:r>
                      <a:r>
                        <a:rPr lang="en-US" sz="1400" b="1" u="none" strike="noStrike" cap="none" dirty="0"/>
                        <a:t>Role</a:t>
                      </a:r>
                      <a:endParaRPr sz="1400" b="1"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dirty="0"/>
                        <a:t>Description</a:t>
                      </a:r>
                      <a:endParaRPr sz="1400" b="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dirty="0">
                          <a:sym typeface="Arial"/>
                        </a:rPr>
                        <a:t>Name</a:t>
                      </a:r>
                      <a:endParaRPr sz="1400" b="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algn="ctr"/>
                      <a:r>
                        <a:rPr lang="en-US" sz="1400" strike="noStrike" spc="-1" dirty="0"/>
                        <a:t>Responsibility</a:t>
                      </a:r>
                      <a:endParaRPr lang="en-US" sz="1400" b="0" strike="noStrike" spc="-1" dirty="0">
                        <a:latin typeface="Arial"/>
                      </a:endParaRPr>
                    </a:p>
                  </a:txBody>
                  <a:tcPr marL="66600" marR="66600"/>
                </a:tc>
                <a:extLst>
                  <a:ext uri="{0D108BD9-81ED-4DB2-BD59-A6C34878D82A}">
                    <a16:rowId xmlns:a16="http://schemas.microsoft.com/office/drawing/2014/main" val="10000"/>
                  </a:ext>
                </a:extLst>
              </a:tr>
              <a:tr h="663100">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dirty="0"/>
                        <a:t>Project Manager</a:t>
                      </a:r>
                      <a:endParaRPr sz="1400" b="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Project Coordinator</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Schedule management</a:t>
                      </a: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a:sym typeface="Arial"/>
                        </a:rPr>
                        <a:t>Jonghyun Park</a:t>
                      </a:r>
                      <a:endParaRPr sz="14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r>
                        <a:rPr lang="en-US" sz="1200" strike="noStrike" spc="-1" dirty="0"/>
                        <a:t>Organize the team and manages project resources by planning. Manages the relationship with project stakeholder and mentor</a:t>
                      </a:r>
                      <a:endParaRPr lang="en-US" sz="1200" b="0" strike="noStrike" spc="-1" dirty="0">
                        <a:latin typeface="Arial"/>
                      </a:endParaRPr>
                    </a:p>
                  </a:txBody>
                  <a:tcPr marL="66600" marR="66600"/>
                </a:tc>
                <a:extLst>
                  <a:ext uri="{0D108BD9-81ED-4DB2-BD59-A6C34878D82A}">
                    <a16:rowId xmlns:a16="http://schemas.microsoft.com/office/drawing/2014/main" val="10001"/>
                  </a:ext>
                </a:extLst>
              </a:tr>
              <a:tr h="663100">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Architect</a:t>
                      </a:r>
                      <a:endParaRPr sz="1400" b="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System Design</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Implementation review</a:t>
                      </a: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a:sym typeface="Arial"/>
                        </a:rPr>
                        <a:t>Sungjin Lee</a:t>
                      </a:r>
                      <a:endParaRPr sz="14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r>
                        <a:rPr lang="en-US" sz="1200" strike="noStrike" spc="-1" dirty="0"/>
                        <a:t>Create strategy of system architecture development</a:t>
                      </a:r>
                    </a:p>
                    <a:p>
                      <a:r>
                        <a:rPr lang="en-US" sz="1200" strike="noStrike" spc="-1" dirty="0"/>
                        <a:t>Detailed design of server and communication protocols</a:t>
                      </a:r>
                      <a:endParaRPr lang="en-US" sz="1200" b="0" strike="noStrike" spc="-1" dirty="0">
                        <a:latin typeface="Arial"/>
                      </a:endParaRPr>
                    </a:p>
                  </a:txBody>
                  <a:tcPr marL="66600" marR="66600"/>
                </a:tc>
                <a:extLst>
                  <a:ext uri="{0D108BD9-81ED-4DB2-BD59-A6C34878D82A}">
                    <a16:rowId xmlns:a16="http://schemas.microsoft.com/office/drawing/2014/main" val="10002"/>
                  </a:ext>
                </a:extLst>
              </a:tr>
              <a:tr h="94517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Developer</a:t>
                      </a:r>
                      <a:endParaRPr sz="1400" b="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Definition protocol</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Implementation secure channel</a:t>
                      </a:r>
                      <a:endParaRPr sz="1400" u="none" strike="noStrike" cap="none" dirty="0">
                        <a:latin typeface="Arial" panose="020B0604020202020204" pitchFamily="34" charset="0"/>
                        <a:cs typeface="Arial" panose="020B0604020202020204" pitchFamily="34" charset="0"/>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sym typeface="Arial"/>
                        </a:rPr>
                        <a:t>Seokwang</a:t>
                      </a:r>
                      <a:r>
                        <a:rPr lang="en-US" sz="1400" u="none" strike="noStrike" cap="none" dirty="0">
                          <a:sym typeface="Arial"/>
                        </a:rPr>
                        <a:t> Kim</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sym typeface="Arial"/>
                        </a:rPr>
                        <a:t>Jaewon</a:t>
                      </a:r>
                      <a:r>
                        <a:rPr lang="en-US" sz="1400" u="none" strike="noStrike" cap="none" dirty="0">
                          <a:sym typeface="Arial"/>
                        </a:rPr>
                        <a:t> Lee</a:t>
                      </a:r>
                      <a:endParaRPr sz="1400" u="none" strike="noStrike" cap="none" dirty="0">
                        <a:latin typeface="Arial" panose="020B0604020202020204" pitchFamily="34" charset="0"/>
                        <a:cs typeface="Arial" panose="020B0604020202020204" pitchFamily="34" charset="0"/>
                      </a:endParaRPr>
                    </a:p>
                  </a:txBody>
                  <a:tcPr marL="66675" marR="66675" marT="38100" marB="38100"/>
                </a:tc>
                <a:tc>
                  <a:txBody>
                    <a:bodyPr/>
                    <a:lstStyle/>
                    <a:p>
                      <a:r>
                        <a:rPr lang="en-US" sz="1200" strike="noStrike" spc="-1" dirty="0"/>
                        <a:t>Have ownership of development server application</a:t>
                      </a:r>
                      <a:endParaRPr lang="en-US" sz="1200" b="0" strike="noStrike" spc="-1" dirty="0">
                        <a:latin typeface="Arial"/>
                      </a:endParaRPr>
                    </a:p>
                  </a:txBody>
                  <a:tcPr marL="66600" marR="66600"/>
                </a:tc>
                <a:extLst>
                  <a:ext uri="{0D108BD9-81ED-4DB2-BD59-A6C34878D82A}">
                    <a16:rowId xmlns:a16="http://schemas.microsoft.com/office/drawing/2014/main" val="10003"/>
                  </a:ext>
                </a:extLst>
              </a:tr>
              <a:tr h="945175">
                <a:tc>
                  <a:txBody>
                    <a:bodyPr/>
                    <a:lstStyle/>
                    <a:p>
                      <a:pPr marL="0" marR="0" lvl="0" indent="0" algn="l" rtl="0">
                        <a:lnSpc>
                          <a:spcPct val="107000"/>
                        </a:lnSpc>
                        <a:spcBef>
                          <a:spcPts val="0"/>
                        </a:spcBef>
                        <a:spcAft>
                          <a:spcPts val="0"/>
                        </a:spcAft>
                        <a:buClr>
                          <a:srgbClr val="000000"/>
                        </a:buClr>
                        <a:buSzPts val="1400"/>
                        <a:buFont typeface="Arial"/>
                        <a:buNone/>
                      </a:pPr>
                      <a:endParaRPr sz="1400" b="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sym typeface="Arial"/>
                        </a:rPr>
                        <a:t>UX Design</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sym typeface="Arial"/>
                        </a:rPr>
                        <a:t>Client Application</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sym typeface="Arial"/>
                        </a:rPr>
                        <a:t>Protocol Design</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defTabSz="914400" rtl="0" eaLnBrk="1" fontAlgn="auto" latinLnBrk="0" hangingPunct="1">
                        <a:lnSpc>
                          <a:spcPct val="107000"/>
                        </a:lnSpc>
                        <a:spcBef>
                          <a:spcPts val="0"/>
                        </a:spcBef>
                        <a:spcAft>
                          <a:spcPts val="0"/>
                        </a:spcAft>
                        <a:buClr>
                          <a:srgbClr val="000000"/>
                        </a:buClr>
                        <a:buSzPts val="1000"/>
                        <a:buFont typeface="Arial" panose="020B0604020202020204" pitchFamily="34" charset="0"/>
                        <a:buChar char="•"/>
                        <a:tabLst/>
                        <a:defRPr/>
                      </a:pPr>
                      <a:r>
                        <a:rPr lang="en-US" altLang="ko-KR" sz="1400" u="none" strike="noStrike" cap="none" dirty="0" err="1">
                          <a:sym typeface="Arial"/>
                        </a:rPr>
                        <a:t>Yeonbi</a:t>
                      </a:r>
                      <a:r>
                        <a:rPr lang="en-US" altLang="ko-KR" sz="1400" u="none" strike="noStrike" cap="none" dirty="0">
                          <a:sym typeface="Arial"/>
                        </a:rPr>
                        <a:t> Shin</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altLang="ko-KR" sz="1400" u="none" strike="noStrike" cap="none" dirty="0" err="1">
                          <a:sym typeface="Arial"/>
                        </a:rPr>
                        <a:t>Sungsoo</a:t>
                      </a:r>
                      <a:r>
                        <a:rPr lang="en-US" altLang="ko-KR" sz="1400" u="none" strike="noStrike" cap="none" dirty="0">
                          <a:sym typeface="Arial"/>
                        </a:rPr>
                        <a:t> Kim</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r>
                        <a:rPr lang="en-US" sz="1200" strike="noStrike" spc="-1" dirty="0"/>
                        <a:t>Detail design of client application</a:t>
                      </a:r>
                      <a:endParaRPr lang="en-US" sz="1200" b="0" strike="noStrike" spc="-1" dirty="0">
                        <a:latin typeface="Arial"/>
                      </a:endParaRPr>
                    </a:p>
                  </a:txBody>
                  <a:tcPr marL="66600" marR="66600"/>
                </a:tc>
                <a:extLst>
                  <a:ext uri="{0D108BD9-81ED-4DB2-BD59-A6C34878D82A}">
                    <a16:rowId xmlns:a16="http://schemas.microsoft.com/office/drawing/2014/main" val="10004"/>
                  </a:ext>
                </a:extLst>
              </a:tr>
              <a:tr h="663100">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dirty="0"/>
                        <a:t>Tester</a:t>
                      </a:r>
                      <a:endParaRPr sz="1400" b="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Create Test case</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Fuzz testing &amp; Static Analysis</a:t>
                      </a: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sym typeface="Arial"/>
                        </a:rPr>
                        <a:t>Jonghyun</a:t>
                      </a:r>
                      <a:r>
                        <a:rPr lang="en-US" sz="1400" u="none" strike="noStrike" cap="none" dirty="0">
                          <a:sym typeface="Arial"/>
                        </a:rPr>
                        <a:t> Park</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sym typeface="Arial"/>
                        </a:rPr>
                        <a:t>Sungjin</a:t>
                      </a:r>
                      <a:r>
                        <a:rPr lang="en-US" sz="1400" u="none" strike="noStrike" cap="none" dirty="0">
                          <a:sym typeface="Arial"/>
                        </a:rPr>
                        <a:t> Lee</a:t>
                      </a:r>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latin typeface="Arial" panose="020B0604020202020204" pitchFamily="34" charset="0"/>
                          <a:ea typeface="Arial"/>
                          <a:cs typeface="Arial" panose="020B0604020202020204" pitchFamily="34" charset="0"/>
                          <a:sym typeface="Arial"/>
                        </a:rPr>
                        <a:t>Jaewon</a:t>
                      </a:r>
                      <a:r>
                        <a:rPr lang="en-US" sz="1400" u="none" strike="noStrike" cap="none" dirty="0">
                          <a:latin typeface="Arial" panose="020B0604020202020204" pitchFamily="34" charset="0"/>
                          <a:ea typeface="Arial"/>
                          <a:cs typeface="Arial" panose="020B0604020202020204" pitchFamily="34" charset="0"/>
                          <a:sym typeface="Arial"/>
                        </a:rPr>
                        <a:t> Lee</a:t>
                      </a:r>
                      <a:endParaRPr sz="14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r>
                        <a:rPr lang="en-US" sz="1200" strike="noStrike" spc="-1" dirty="0"/>
                        <a:t>Create test strategy and test cases</a:t>
                      </a:r>
                    </a:p>
                    <a:p>
                      <a:r>
                        <a:rPr lang="en-US" sz="1200" strike="noStrike" spc="-1" dirty="0"/>
                        <a:t>Ensure the products meet standards of quality</a:t>
                      </a:r>
                      <a:endParaRPr lang="en-US" sz="1200" b="0" strike="noStrike" spc="-1" dirty="0">
                        <a:latin typeface="Arial"/>
                      </a:endParaRPr>
                    </a:p>
                  </a:txBody>
                  <a:tcPr marL="66600" marR="66600"/>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2"/>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1.3 Schedule</a:t>
            </a:r>
            <a:endParaRPr sz="2000" b="1" i="0" u="none" strike="noStrike" cap="none">
              <a:solidFill>
                <a:srgbClr val="000000"/>
              </a:solidFill>
              <a:latin typeface="Arial"/>
              <a:ea typeface="Arial"/>
              <a:cs typeface="Arial"/>
              <a:sym typeface="Arial"/>
            </a:endParaRPr>
          </a:p>
        </p:txBody>
      </p:sp>
      <p:sp>
        <p:nvSpPr>
          <p:cNvPr id="61" name="Google Shape;61;p42"/>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a:ea typeface="Arial"/>
                <a:cs typeface="Arial"/>
                <a:sym typeface="Arial"/>
              </a:rPr>
              <a:t>Jetson Nano Project</a:t>
            </a:r>
            <a:endParaRPr sz="1800" b="0" i="0" u="none" strike="noStrike" cap="none">
              <a:solidFill>
                <a:srgbClr val="7F7F7F"/>
              </a:solidFill>
              <a:latin typeface="Arial"/>
              <a:ea typeface="Arial"/>
              <a:cs typeface="Arial"/>
              <a:sym typeface="Arial"/>
            </a:endParaRPr>
          </a:p>
        </p:txBody>
      </p:sp>
      <p:sp>
        <p:nvSpPr>
          <p:cNvPr id="19" name="CustomShape 3"/>
          <p:cNvSpPr/>
          <p:nvPr/>
        </p:nvSpPr>
        <p:spPr>
          <a:xfrm>
            <a:off x="966240" y="1359360"/>
            <a:ext cx="1893600" cy="7516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Project Planning</a:t>
            </a:r>
            <a:endParaRPr lang="en-US" sz="1050" b="0" strike="noStrike" spc="-1">
              <a:latin typeface="Arial"/>
            </a:endParaRPr>
          </a:p>
          <a:p>
            <a:pPr>
              <a:lnSpc>
                <a:spcPct val="100000"/>
              </a:lnSpc>
            </a:pPr>
            <a:r>
              <a:rPr lang="en-US" sz="1050" b="0" strike="noStrike" spc="-1">
                <a:solidFill>
                  <a:srgbClr val="000000"/>
                </a:solidFill>
                <a:latin typeface="Arial"/>
                <a:ea typeface="Arial"/>
              </a:rPr>
              <a:t>- Team Role Assignment</a:t>
            </a:r>
            <a:endParaRPr lang="en-US" sz="1050" b="0" strike="noStrike" spc="-1">
              <a:latin typeface="Arial"/>
            </a:endParaRPr>
          </a:p>
        </p:txBody>
      </p:sp>
      <p:sp>
        <p:nvSpPr>
          <p:cNvPr id="20" name="CustomShape 4"/>
          <p:cNvSpPr/>
          <p:nvPr/>
        </p:nvSpPr>
        <p:spPr>
          <a:xfrm>
            <a:off x="439200" y="930960"/>
            <a:ext cx="3401280" cy="3351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600" b="0" strike="noStrike" spc="-1">
                <a:solidFill>
                  <a:srgbClr val="000000"/>
                </a:solidFill>
                <a:latin typeface="Arial"/>
                <a:ea typeface="Arial"/>
              </a:rPr>
              <a:t>1 Week (Planning &amp; Analysis)</a:t>
            </a:r>
            <a:endParaRPr lang="en-US" sz="1600" b="0" strike="noStrike" spc="-1">
              <a:latin typeface="Arial"/>
            </a:endParaRPr>
          </a:p>
        </p:txBody>
      </p:sp>
      <p:sp>
        <p:nvSpPr>
          <p:cNvPr id="21" name="CustomShape 5"/>
          <p:cNvSpPr/>
          <p:nvPr/>
        </p:nvSpPr>
        <p:spPr>
          <a:xfrm>
            <a:off x="2939040" y="1359360"/>
            <a:ext cx="1893600" cy="7516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System Architecture &amp; Requirement</a:t>
            </a:r>
            <a:endParaRPr lang="en-US" sz="1050" b="0" strike="noStrike" spc="-1">
              <a:latin typeface="Arial"/>
            </a:endParaRPr>
          </a:p>
        </p:txBody>
      </p:sp>
      <p:sp>
        <p:nvSpPr>
          <p:cNvPr id="22" name="CustomShape 6"/>
          <p:cNvSpPr/>
          <p:nvPr/>
        </p:nvSpPr>
        <p:spPr>
          <a:xfrm>
            <a:off x="4911840" y="1359360"/>
            <a:ext cx="1893600" cy="7516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100" b="0" strike="noStrike" spc="-1">
                <a:solidFill>
                  <a:srgbClr val="000000"/>
                </a:solidFill>
                <a:latin typeface="Arial"/>
                <a:ea typeface="Arial"/>
              </a:rPr>
              <a:t>- Risk Assessment</a:t>
            </a:r>
            <a:endParaRPr lang="en-US" sz="1100" b="0" strike="noStrike" spc="-1">
              <a:latin typeface="Arial"/>
            </a:endParaRPr>
          </a:p>
          <a:p>
            <a:pPr>
              <a:lnSpc>
                <a:spcPct val="100000"/>
              </a:lnSpc>
            </a:pPr>
            <a:r>
              <a:rPr lang="en-US" sz="1050" b="0" strike="noStrike" spc="-1">
                <a:solidFill>
                  <a:srgbClr val="000000"/>
                </a:solidFill>
                <a:latin typeface="Arial"/>
                <a:ea typeface="Arial"/>
              </a:rPr>
              <a:t>- Threat Analysis</a:t>
            </a:r>
            <a:endParaRPr lang="en-US" sz="1050" b="0" strike="noStrike" spc="-1">
              <a:latin typeface="Arial"/>
            </a:endParaRPr>
          </a:p>
        </p:txBody>
      </p:sp>
      <p:sp>
        <p:nvSpPr>
          <p:cNvPr id="23" name="CustomShape 7"/>
          <p:cNvSpPr/>
          <p:nvPr/>
        </p:nvSpPr>
        <p:spPr>
          <a:xfrm>
            <a:off x="6884640" y="1359360"/>
            <a:ext cx="1893600" cy="7516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00" b="0" strike="noStrike" spc="-1">
                <a:solidFill>
                  <a:srgbClr val="000000"/>
                </a:solidFill>
                <a:latin typeface="Arial"/>
                <a:ea typeface="Arial"/>
              </a:rPr>
              <a:t>- Functional Requirement</a:t>
            </a:r>
            <a:endParaRPr lang="en-US" sz="1000" b="0" strike="noStrike" spc="-1">
              <a:latin typeface="Arial"/>
            </a:endParaRPr>
          </a:p>
          <a:p>
            <a:pPr>
              <a:lnSpc>
                <a:spcPct val="100000"/>
              </a:lnSpc>
            </a:pPr>
            <a:r>
              <a:rPr lang="en-US" sz="1000" b="0" strike="noStrike" spc="-1">
                <a:solidFill>
                  <a:srgbClr val="000000"/>
                </a:solidFill>
                <a:latin typeface="Arial"/>
                <a:ea typeface="Arial"/>
              </a:rPr>
              <a:t>- Quality Attribute</a:t>
            </a:r>
            <a:endParaRPr lang="en-US" sz="1000" b="0" strike="noStrike" spc="-1">
              <a:latin typeface="Arial"/>
            </a:endParaRPr>
          </a:p>
        </p:txBody>
      </p:sp>
      <p:sp>
        <p:nvSpPr>
          <p:cNvPr id="24" name="CustomShape 8"/>
          <p:cNvSpPr/>
          <p:nvPr/>
        </p:nvSpPr>
        <p:spPr>
          <a:xfrm>
            <a:off x="914400" y="3066480"/>
            <a:ext cx="1925280" cy="77400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Security Requirement</a:t>
            </a:r>
            <a:endParaRPr lang="en-US" sz="1050" b="0" strike="noStrike" spc="-1">
              <a:latin typeface="Arial"/>
            </a:endParaRPr>
          </a:p>
          <a:p>
            <a:pPr>
              <a:lnSpc>
                <a:spcPct val="100000"/>
              </a:lnSpc>
            </a:pPr>
            <a:r>
              <a:rPr lang="en-US" sz="1050" b="0" strike="noStrike" spc="-1">
                <a:solidFill>
                  <a:srgbClr val="000000"/>
                </a:solidFill>
                <a:latin typeface="Arial"/>
                <a:ea typeface="Arial"/>
              </a:rPr>
              <a:t>- Mitigation</a:t>
            </a:r>
            <a:endParaRPr lang="en-US" sz="1050" b="0" strike="noStrike" spc="-1">
              <a:latin typeface="Arial"/>
            </a:endParaRPr>
          </a:p>
        </p:txBody>
      </p:sp>
      <p:sp>
        <p:nvSpPr>
          <p:cNvPr id="25" name="CustomShape 9"/>
          <p:cNvSpPr/>
          <p:nvPr/>
        </p:nvSpPr>
        <p:spPr>
          <a:xfrm>
            <a:off x="396000" y="2560320"/>
            <a:ext cx="3535920" cy="3351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600" b="0" strike="noStrike" spc="-1">
                <a:solidFill>
                  <a:srgbClr val="000000"/>
                </a:solidFill>
                <a:latin typeface="Arial"/>
                <a:ea typeface="Arial"/>
              </a:rPr>
              <a:t>2 Week (Analysis &amp; Design)</a:t>
            </a:r>
            <a:endParaRPr lang="en-US" sz="1600" b="0" strike="noStrike" spc="-1">
              <a:latin typeface="Arial"/>
            </a:endParaRPr>
          </a:p>
        </p:txBody>
      </p:sp>
      <p:sp>
        <p:nvSpPr>
          <p:cNvPr id="26" name="CustomShape 10"/>
          <p:cNvSpPr/>
          <p:nvPr/>
        </p:nvSpPr>
        <p:spPr>
          <a:xfrm>
            <a:off x="2919960" y="3066480"/>
            <a:ext cx="1925280" cy="77400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00" b="0" strike="noStrike" spc="-1">
                <a:solidFill>
                  <a:srgbClr val="000000"/>
                </a:solidFill>
                <a:latin typeface="Arial"/>
                <a:ea typeface="Arial"/>
              </a:rPr>
              <a:t>- Overall Architecture </a:t>
            </a:r>
            <a:r>
              <a:rPr lang="en-US" sz="900" b="0" strike="noStrike" spc="-1">
                <a:solidFill>
                  <a:srgbClr val="000000"/>
                </a:solidFill>
                <a:latin typeface="Arial"/>
                <a:ea typeface="Arial"/>
              </a:rPr>
              <a:t>Design</a:t>
            </a:r>
            <a:endParaRPr lang="en-US" sz="900" b="0" strike="noStrike" spc="-1">
              <a:latin typeface="Arial"/>
            </a:endParaRPr>
          </a:p>
          <a:p>
            <a:pPr>
              <a:lnSpc>
                <a:spcPct val="100000"/>
              </a:lnSpc>
            </a:pPr>
            <a:r>
              <a:rPr lang="en-US" sz="1000" b="0" strike="noStrike" spc="-1">
                <a:solidFill>
                  <a:srgbClr val="000000"/>
                </a:solidFill>
                <a:latin typeface="Arial"/>
                <a:ea typeface="Arial"/>
              </a:rPr>
              <a:t>- Protocol Design</a:t>
            </a:r>
            <a:endParaRPr lang="en-US" sz="1000" b="0" strike="noStrike" spc="-1">
              <a:latin typeface="Arial"/>
            </a:endParaRPr>
          </a:p>
          <a:p>
            <a:pPr>
              <a:lnSpc>
                <a:spcPct val="100000"/>
              </a:lnSpc>
            </a:pPr>
            <a:r>
              <a:rPr lang="en-US" sz="1000" b="0" strike="noStrike" spc="-1">
                <a:solidFill>
                  <a:srgbClr val="000000"/>
                </a:solidFill>
                <a:latin typeface="Arial"/>
                <a:ea typeface="Arial"/>
              </a:rPr>
              <a:t>- Sample code analysis</a:t>
            </a:r>
            <a:endParaRPr lang="en-US" sz="1000" b="0" strike="noStrike" spc="-1">
              <a:latin typeface="Arial"/>
            </a:endParaRPr>
          </a:p>
        </p:txBody>
      </p:sp>
      <p:sp>
        <p:nvSpPr>
          <p:cNvPr id="27" name="CustomShape 11"/>
          <p:cNvSpPr/>
          <p:nvPr/>
        </p:nvSpPr>
        <p:spPr>
          <a:xfrm>
            <a:off x="4925880" y="3066480"/>
            <a:ext cx="1925280" cy="77400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Secure Design</a:t>
            </a:r>
            <a:endParaRPr lang="en-US" sz="1050" b="0" strike="noStrike" spc="-1">
              <a:latin typeface="Arial"/>
            </a:endParaRPr>
          </a:p>
          <a:p>
            <a:pPr>
              <a:lnSpc>
                <a:spcPct val="100000"/>
              </a:lnSpc>
            </a:pPr>
            <a:r>
              <a:rPr lang="en-US" sz="1050" b="0" strike="noStrike" spc="-1">
                <a:solidFill>
                  <a:srgbClr val="000000"/>
                </a:solidFill>
                <a:latin typeface="Arial"/>
                <a:ea typeface="Arial"/>
              </a:rPr>
              <a:t>- Server and Client Implementation</a:t>
            </a:r>
            <a:endParaRPr lang="en-US" sz="1050" b="0" strike="noStrike" spc="-1">
              <a:latin typeface="Arial"/>
            </a:endParaRPr>
          </a:p>
        </p:txBody>
      </p:sp>
      <p:sp>
        <p:nvSpPr>
          <p:cNvPr id="28" name="CustomShape 12"/>
          <p:cNvSpPr/>
          <p:nvPr/>
        </p:nvSpPr>
        <p:spPr>
          <a:xfrm>
            <a:off x="6931440" y="3066480"/>
            <a:ext cx="1925280" cy="77400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Test case</a:t>
            </a:r>
            <a:endParaRPr lang="en-US" sz="1050" b="0" strike="noStrike" spc="-1">
              <a:latin typeface="Arial"/>
            </a:endParaRPr>
          </a:p>
          <a:p>
            <a:pPr>
              <a:lnSpc>
                <a:spcPct val="100000"/>
              </a:lnSpc>
            </a:pPr>
            <a:r>
              <a:rPr lang="en-US" sz="1050" b="0" strike="noStrike" spc="-1">
                <a:solidFill>
                  <a:srgbClr val="000000"/>
                </a:solidFill>
                <a:latin typeface="Arial"/>
                <a:ea typeface="Arial"/>
              </a:rPr>
              <a:t>- Implementation</a:t>
            </a:r>
            <a:endParaRPr lang="en-US" sz="1050" b="0" strike="noStrike" spc="-1">
              <a:latin typeface="Arial"/>
            </a:endParaRPr>
          </a:p>
        </p:txBody>
      </p:sp>
      <p:sp>
        <p:nvSpPr>
          <p:cNvPr id="29" name="CustomShape 13"/>
          <p:cNvSpPr/>
          <p:nvPr/>
        </p:nvSpPr>
        <p:spPr>
          <a:xfrm>
            <a:off x="914400" y="4663440"/>
            <a:ext cx="1927440" cy="6508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Secure coding</a:t>
            </a:r>
            <a:endParaRPr lang="en-US" sz="1050" b="0" strike="noStrike" spc="-1">
              <a:latin typeface="Arial"/>
            </a:endParaRPr>
          </a:p>
        </p:txBody>
      </p:sp>
      <p:sp>
        <p:nvSpPr>
          <p:cNvPr id="30" name="CustomShape 14"/>
          <p:cNvSpPr/>
          <p:nvPr/>
        </p:nvSpPr>
        <p:spPr>
          <a:xfrm>
            <a:off x="386640" y="4206240"/>
            <a:ext cx="3291840" cy="3351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1600" b="0" strike="noStrike" spc="-1">
                <a:solidFill>
                  <a:srgbClr val="000000"/>
                </a:solidFill>
                <a:latin typeface="Arial"/>
                <a:ea typeface="Arial"/>
              </a:rPr>
              <a:t>3 Week (Implementation &amp; Test)</a:t>
            </a:r>
            <a:endParaRPr lang="en-US" sz="1600" b="0" strike="noStrike" spc="-1">
              <a:latin typeface="Arial"/>
            </a:endParaRPr>
          </a:p>
        </p:txBody>
      </p:sp>
      <p:sp>
        <p:nvSpPr>
          <p:cNvPr id="31" name="CustomShape 15"/>
          <p:cNvSpPr/>
          <p:nvPr/>
        </p:nvSpPr>
        <p:spPr>
          <a:xfrm>
            <a:off x="2922480" y="4663440"/>
            <a:ext cx="1927440" cy="6508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Interoperability test</a:t>
            </a:r>
            <a:endParaRPr lang="en-US" sz="1050" b="0" strike="noStrike" spc="-1">
              <a:latin typeface="Arial"/>
            </a:endParaRPr>
          </a:p>
          <a:p>
            <a:pPr>
              <a:lnSpc>
                <a:spcPct val="100000"/>
              </a:lnSpc>
            </a:pPr>
            <a:r>
              <a:rPr lang="en-US" sz="1050" b="0" strike="noStrike" spc="-1">
                <a:solidFill>
                  <a:srgbClr val="000000"/>
                </a:solidFill>
                <a:latin typeface="Arial"/>
                <a:ea typeface="Arial"/>
              </a:rPr>
              <a:t>- Static Analysis</a:t>
            </a:r>
            <a:endParaRPr lang="en-US" sz="1050" b="0" strike="noStrike" spc="-1">
              <a:latin typeface="Arial"/>
            </a:endParaRPr>
          </a:p>
        </p:txBody>
      </p:sp>
      <p:sp>
        <p:nvSpPr>
          <p:cNvPr id="32" name="CustomShape 16"/>
          <p:cNvSpPr/>
          <p:nvPr/>
        </p:nvSpPr>
        <p:spPr>
          <a:xfrm>
            <a:off x="4930560" y="4663440"/>
            <a:ext cx="1927440" cy="6508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Test</a:t>
            </a:r>
            <a:endParaRPr lang="en-US" sz="1050" b="0" strike="noStrike" spc="-1">
              <a:latin typeface="Arial"/>
            </a:endParaRPr>
          </a:p>
          <a:p>
            <a:pPr>
              <a:lnSpc>
                <a:spcPct val="100000"/>
              </a:lnSpc>
            </a:pPr>
            <a:r>
              <a:rPr lang="en-US" sz="1050" b="0" strike="noStrike" spc="-1">
                <a:solidFill>
                  <a:srgbClr val="000000"/>
                </a:solidFill>
                <a:latin typeface="Arial"/>
                <a:ea typeface="Arial"/>
              </a:rPr>
              <a:t>- Modification</a:t>
            </a:r>
            <a:endParaRPr lang="en-US" sz="1050" b="0" strike="noStrike" spc="-1">
              <a:latin typeface="Arial"/>
            </a:endParaRPr>
          </a:p>
        </p:txBody>
      </p:sp>
      <p:sp>
        <p:nvSpPr>
          <p:cNvPr id="33" name="CustomShape 17"/>
          <p:cNvSpPr/>
          <p:nvPr/>
        </p:nvSpPr>
        <p:spPr>
          <a:xfrm>
            <a:off x="6938640" y="4663440"/>
            <a:ext cx="1927440" cy="650880"/>
          </a:xfrm>
          <a:prstGeom prst="homePlate">
            <a:avLst>
              <a:gd name="adj" fmla="val 24379"/>
            </a:avLst>
          </a:prstGeom>
          <a:solidFill>
            <a:srgbClr val="BFBFBF">
              <a:alpha val="50000"/>
            </a:srgbClr>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1050" b="0" strike="noStrike" spc="-1">
                <a:solidFill>
                  <a:srgbClr val="000000"/>
                </a:solidFill>
                <a:latin typeface="Arial"/>
                <a:ea typeface="Arial"/>
              </a:rPr>
              <a:t>- Packaging</a:t>
            </a:r>
            <a:endParaRPr lang="en-US" sz="1050" b="0" strike="noStrike" spc="-1">
              <a:latin typeface="Arial"/>
            </a:endParaRPr>
          </a:p>
          <a:p>
            <a:pPr>
              <a:lnSpc>
                <a:spcPct val="100000"/>
              </a:lnSpc>
            </a:pPr>
            <a:r>
              <a:rPr lang="en-US" sz="1050" b="0" strike="noStrike" spc="-1">
                <a:solidFill>
                  <a:srgbClr val="000000"/>
                </a:solidFill>
                <a:latin typeface="Arial"/>
                <a:ea typeface="Arial"/>
              </a:rPr>
              <a:t>- Release</a:t>
            </a:r>
            <a:endParaRPr lang="en-US" sz="1050" b="0" strike="noStrike" spc="-1">
              <a:latin typeface="Arial"/>
            </a:endParaRPr>
          </a:p>
          <a:p>
            <a:pPr>
              <a:lnSpc>
                <a:spcPct val="100000"/>
              </a:lnSpc>
            </a:pPr>
            <a:r>
              <a:rPr lang="en-US" sz="1050" b="0" strike="noStrike" spc="-1">
                <a:solidFill>
                  <a:srgbClr val="000000"/>
                </a:solidFill>
                <a:latin typeface="Arial"/>
                <a:ea typeface="Arial"/>
              </a:rPr>
              <a:t>- Presentation</a:t>
            </a:r>
            <a:endParaRPr lang="en-US" sz="1050" b="0" strike="noStrike" spc="-1">
              <a:latin typeface="Arial"/>
            </a:endParaRPr>
          </a:p>
        </p:txBody>
      </p:sp>
    </p:spTree>
    <p:extLst>
      <p:ext uri="{BB962C8B-B14F-4D97-AF65-F5344CB8AC3E}">
        <p14:creationId xmlns:p14="http://schemas.microsoft.com/office/powerpoint/2010/main" val="340507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3"/>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2. System Architecture</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2" name="Google Shape;82;p43"/>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pic>
        <p:nvPicPr>
          <p:cNvPr id="83" name="Google Shape;83;p43" descr="https://lh6.googleusercontent.com/WYwTTJY-uh7zanu1DnMIvAHOUWNIG4VMnyoMQeXN0YDpr1_BOVZol76mni61bWw2NeVLkAO4mCUZ0zjH8g17PKc91Nd-HjQMGtu36qy3biZ1iEB9tItNLd5X9Tf4LdTPGH69z_g"/>
          <p:cNvPicPr preferRelativeResize="0"/>
          <p:nvPr/>
        </p:nvPicPr>
        <p:blipFill rotWithShape="1">
          <a:blip r:embed="rId3">
            <a:alphaModFix/>
          </a:blip>
          <a:srcRect/>
          <a:stretch/>
        </p:blipFill>
        <p:spPr>
          <a:xfrm>
            <a:off x="1759856" y="4429610"/>
            <a:ext cx="6392908" cy="1849530"/>
          </a:xfrm>
          <a:prstGeom prst="rect">
            <a:avLst/>
          </a:prstGeom>
          <a:noFill/>
          <a:ln>
            <a:noFill/>
          </a:ln>
        </p:spPr>
      </p:pic>
      <p:graphicFrame>
        <p:nvGraphicFramePr>
          <p:cNvPr id="84" name="Google Shape;84;p43"/>
          <p:cNvGraphicFramePr/>
          <p:nvPr>
            <p:extLst>
              <p:ext uri="{D42A27DB-BD31-4B8C-83A1-F6EECF244321}">
                <p14:modId xmlns:p14="http://schemas.microsoft.com/office/powerpoint/2010/main" val="2051108800"/>
              </p:ext>
            </p:extLst>
          </p:nvPr>
        </p:nvGraphicFramePr>
        <p:xfrm>
          <a:off x="1151798" y="844474"/>
          <a:ext cx="7609025" cy="3257275"/>
        </p:xfrm>
        <a:graphic>
          <a:graphicData uri="http://schemas.openxmlformats.org/drawingml/2006/table">
            <a:tbl>
              <a:tblPr firstRow="1" firstCol="1" bandRow="1">
                <a:tableStyleId>{9043ED33-79EA-4A2D-99CA-7083DB51D2CF}</a:tableStyleId>
              </a:tblPr>
              <a:tblGrid>
                <a:gridCol w="1549150">
                  <a:extLst>
                    <a:ext uri="{9D8B030D-6E8A-4147-A177-3AD203B41FA5}">
                      <a16:colId xmlns:a16="http://schemas.microsoft.com/office/drawing/2014/main" val="20000"/>
                    </a:ext>
                  </a:extLst>
                </a:gridCol>
                <a:gridCol w="2874600">
                  <a:extLst>
                    <a:ext uri="{9D8B030D-6E8A-4147-A177-3AD203B41FA5}">
                      <a16:colId xmlns:a16="http://schemas.microsoft.com/office/drawing/2014/main" val="20001"/>
                    </a:ext>
                  </a:extLst>
                </a:gridCol>
                <a:gridCol w="3185275">
                  <a:extLst>
                    <a:ext uri="{9D8B030D-6E8A-4147-A177-3AD203B41FA5}">
                      <a16:colId xmlns:a16="http://schemas.microsoft.com/office/drawing/2014/main" val="20002"/>
                    </a:ext>
                  </a:extLst>
                </a:gridCol>
              </a:tblGrid>
              <a:tr h="314650">
                <a:tc>
                  <a:txBody>
                    <a:bodyPr/>
                    <a:lstStyle/>
                    <a:p>
                      <a:pPr marL="0" marR="0" lvl="0" indent="0" algn="l" rtl="0">
                        <a:lnSpc>
                          <a:spcPct val="107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dirty="0"/>
                        <a:t>Jetson Nano</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Client</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0"/>
                  </a:ext>
                </a:extLst>
              </a:tr>
              <a:tr h="54867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HW</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Jetson Nano Board</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Camera module</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a:t>PC </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1"/>
                  </a:ext>
                </a:extLst>
              </a:tr>
              <a:tr h="54867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Interface</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Wi-Fi</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USB</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a:t>Wi-Fi</a:t>
                      </a:r>
                      <a:endParaRPr sz="1400" u="none" strike="noStrike" cap="none"/>
                    </a:p>
                    <a:p>
                      <a:pPr marL="285750" marR="0" lvl="0" indent="-285750" algn="l" rtl="0">
                        <a:lnSpc>
                          <a:spcPct val="107000"/>
                        </a:lnSpc>
                        <a:spcBef>
                          <a:spcPts val="0"/>
                        </a:spcBef>
                        <a:spcAft>
                          <a:spcPts val="0"/>
                        </a:spcAft>
                        <a:buClr>
                          <a:srgbClr val="000000"/>
                        </a:buClr>
                        <a:buSzPts val="1400"/>
                        <a:buFont typeface="Arial" panose="020B0604020202020204" pitchFamily="34" charset="0"/>
                        <a:buChar char="•"/>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2"/>
                  </a:ext>
                </a:extLst>
              </a:tr>
              <a:tr h="563300">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OS</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Ubuntu 18.04</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Windows 10</a:t>
                      </a:r>
                      <a:endParaRPr sz="1400" u="none" strike="noStrike" cap="none" dirty="0">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3"/>
                  </a:ext>
                </a:extLst>
              </a:tr>
              <a:tr h="4996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SW Module</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a:t>FaceRecDemoTCP</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err="1"/>
                        <a:t>RecvImageTCP</a:t>
                      </a:r>
                      <a:endParaRPr sz="1400" u="none" strike="noStrike" cap="none" dirty="0">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4"/>
                  </a:ext>
                </a:extLst>
              </a:tr>
              <a:tr h="782350">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Data</a:t>
                      </a: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Video Stream</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Captured Image</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User</a:t>
                      </a:r>
                      <a:r>
                        <a:rPr lang="en-US" sz="1400" u="none" strike="noStrike" cap="none" baseline="0" dirty="0"/>
                        <a:t> </a:t>
                      </a:r>
                      <a:r>
                        <a:rPr lang="en-US" sz="1400" u="none" strike="noStrike" cap="none" dirty="0"/>
                        <a:t>ID/PW</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Video Stream</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Captured Image</a:t>
                      </a:r>
                      <a:endParaRPr sz="1400" u="none" strike="noStrike" cap="none" dirty="0"/>
                    </a:p>
                    <a:p>
                      <a:pPr marL="285750" marR="0" lvl="0" indent="-285750" algn="l" rtl="0">
                        <a:lnSpc>
                          <a:spcPct val="107000"/>
                        </a:lnSpc>
                        <a:spcBef>
                          <a:spcPts val="0"/>
                        </a:spcBef>
                        <a:spcAft>
                          <a:spcPts val="0"/>
                        </a:spcAft>
                        <a:buClr>
                          <a:srgbClr val="000000"/>
                        </a:buClr>
                        <a:buSzPts val="1000"/>
                        <a:buFont typeface="Arial" panose="020B0604020202020204" pitchFamily="34" charset="0"/>
                        <a:buChar char="•"/>
                      </a:pPr>
                      <a:r>
                        <a:rPr lang="en-US" sz="1400" u="none" strike="noStrike" cap="none" dirty="0"/>
                        <a:t>User ID/PW</a:t>
                      </a: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9525" marR="9525" marT="9525" marB="9525"/>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44"/>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2.1 Sequence Diagram</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0" name="Google Shape;90;p44"/>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91" name="Google Shape;91;p44"/>
          <p:cNvSpPr txBox="1"/>
          <p:nvPr/>
        </p:nvSpPr>
        <p:spPr>
          <a:xfrm>
            <a:off x="102164" y="652765"/>
            <a:ext cx="9675372" cy="1968735"/>
          </a:xfrm>
          <a:prstGeom prst="rect">
            <a:avLst/>
          </a:prstGeom>
          <a:noFill/>
          <a:ln>
            <a:noFill/>
          </a:ln>
        </p:spPr>
        <p:txBody>
          <a:bodyPr spcFirstLastPara="1" wrap="square" lIns="72000" tIns="36000" rIns="72000" bIns="36000" anchor="t" anchorCtr="0">
            <a:spAutoFit/>
          </a:bodyPr>
          <a:lstStyle/>
          <a:p>
            <a:pPr marL="342900" marR="0" lvl="0" indent="-342900" algn="just" rtl="0">
              <a:lnSpc>
                <a:spcPct val="107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panose="020B0604020202020204" pitchFamily="34" charset="0"/>
                <a:cs typeface="Arial" panose="020B0604020202020204" pitchFamily="34" charset="0"/>
                <a:sym typeface="Arial"/>
              </a:rPr>
              <a:t>User connect the Jetson Nano through SSH using specified ID/PW.</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342900" marR="0" lvl="0" indent="-342900" algn="just" rtl="0">
              <a:lnSpc>
                <a:spcPct val="107000"/>
              </a:lnSpc>
              <a:spcBef>
                <a:spcPts val="1000"/>
              </a:spcBef>
              <a:spcAft>
                <a:spcPts val="0"/>
              </a:spcAft>
              <a:buClr>
                <a:srgbClr val="000000"/>
              </a:buClr>
              <a:buSzPts val="1400"/>
              <a:buFont typeface="Arial"/>
              <a:buAutoNum type="arabicPeriod"/>
            </a:pPr>
            <a:r>
              <a:rPr lang="en-US" sz="1400" b="0" i="0" u="none" strike="noStrike" cap="none" dirty="0">
                <a:solidFill>
                  <a:srgbClr val="000000"/>
                </a:solidFill>
                <a:latin typeface="Arial" panose="020B0604020202020204" pitchFamily="34" charset="0"/>
                <a:cs typeface="Arial" panose="020B0604020202020204" pitchFamily="34" charset="0"/>
                <a:sym typeface="Arial"/>
              </a:rPr>
              <a:t>Jetson Nano uses a camera to collect image frames and analyzes them with artificial intelligence (AI) to implement face detection and recognition.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342900" marR="0" lvl="0" indent="-342900" algn="just" rtl="0">
              <a:lnSpc>
                <a:spcPct val="107000"/>
              </a:lnSpc>
              <a:spcBef>
                <a:spcPts val="1000"/>
              </a:spcBef>
              <a:spcAft>
                <a:spcPts val="0"/>
              </a:spcAft>
              <a:buClr>
                <a:srgbClr val="000000"/>
              </a:buClr>
              <a:buSzPts val="1400"/>
              <a:buFont typeface="Arial"/>
              <a:buAutoNum type="arabicPeriod"/>
            </a:pPr>
            <a:r>
              <a:rPr lang="en-US" sz="1400" b="0" i="0" u="none" strike="noStrike" cap="none" dirty="0">
                <a:solidFill>
                  <a:srgbClr val="000000"/>
                </a:solidFill>
                <a:latin typeface="Arial" panose="020B0604020202020204" pitchFamily="34" charset="0"/>
                <a:cs typeface="Arial" panose="020B0604020202020204" pitchFamily="34" charset="0"/>
                <a:sym typeface="Arial"/>
              </a:rPr>
              <a:t>After the video frame is analyzed, the additional amplification information obtained from the analysis is sent to the user display and system control application.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342900" marR="0" lvl="0" indent="-342900" algn="just" rtl="0">
              <a:lnSpc>
                <a:spcPct val="107000"/>
              </a:lnSpc>
              <a:spcBef>
                <a:spcPts val="1000"/>
              </a:spcBef>
              <a:spcAft>
                <a:spcPts val="1000"/>
              </a:spcAft>
              <a:buClr>
                <a:srgbClr val="000000"/>
              </a:buClr>
              <a:buSzPts val="1400"/>
              <a:buFont typeface="Arial"/>
              <a:buAutoNum type="arabicPeriod"/>
            </a:pPr>
            <a:r>
              <a:rPr lang="en-US" sz="1400" b="0" i="0" u="none" strike="noStrike" cap="none" dirty="0">
                <a:solidFill>
                  <a:srgbClr val="000000"/>
                </a:solidFill>
                <a:latin typeface="Arial" panose="020B0604020202020204" pitchFamily="34" charset="0"/>
                <a:cs typeface="Arial" panose="020B0604020202020204" pitchFamily="34" charset="0"/>
                <a:sym typeface="Arial"/>
              </a:rPr>
              <a:t>The user display and system control application get the information from Jetson Nano and display it.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2" name="Google Shape;92;p44"/>
          <p:cNvGrpSpPr/>
          <p:nvPr/>
        </p:nvGrpSpPr>
        <p:grpSpPr>
          <a:xfrm>
            <a:off x="519816" y="3117668"/>
            <a:ext cx="8840067" cy="3122503"/>
            <a:chOff x="704527" y="2934788"/>
            <a:chExt cx="8840067" cy="3122503"/>
          </a:xfrm>
        </p:grpSpPr>
        <p:sp>
          <p:nvSpPr>
            <p:cNvPr id="93" name="Google Shape;93;p44"/>
            <p:cNvSpPr/>
            <p:nvPr/>
          </p:nvSpPr>
          <p:spPr>
            <a:xfrm>
              <a:off x="7845008" y="3154220"/>
              <a:ext cx="1464454" cy="575097"/>
            </a:xfrm>
            <a:prstGeom prst="flowChartTerminator">
              <a:avLst/>
            </a:prstGeom>
            <a:solidFill>
              <a:srgbClr val="F2F2F2"/>
            </a:solidFill>
            <a:ln w="9525"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panose="020B0604020202020204" pitchFamily="34" charset="0"/>
                  <a:cs typeface="Arial" panose="020B0604020202020204" pitchFamily="34" charset="0"/>
                  <a:sym typeface="Arial"/>
                </a:rPr>
                <a:t>Web Client </a:t>
              </a:r>
              <a:endParaRPr sz="1400" b="1"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94" name="Google Shape;94;p44"/>
            <p:cNvCxnSpPr>
              <a:stCxn id="93" idx="2"/>
            </p:cNvCxnSpPr>
            <p:nvPr/>
          </p:nvCxnSpPr>
          <p:spPr>
            <a:xfrm>
              <a:off x="8577235" y="3729317"/>
              <a:ext cx="9900" cy="2065500"/>
            </a:xfrm>
            <a:prstGeom prst="straightConnector1">
              <a:avLst/>
            </a:prstGeom>
            <a:noFill/>
            <a:ln w="9525" cap="flat" cmpd="sng">
              <a:solidFill>
                <a:schemeClr val="dk1"/>
              </a:solidFill>
              <a:prstDash val="solid"/>
              <a:round/>
              <a:headEnd type="none" w="sm" len="sm"/>
              <a:tailEnd type="triangle" w="med" len="med"/>
            </a:ln>
          </p:spPr>
        </p:cxnSp>
        <p:cxnSp>
          <p:nvCxnSpPr>
            <p:cNvPr id="95" name="Google Shape;95;p44"/>
            <p:cNvCxnSpPr/>
            <p:nvPr/>
          </p:nvCxnSpPr>
          <p:spPr>
            <a:xfrm flipH="1">
              <a:off x="5167819" y="4141941"/>
              <a:ext cx="3419254" cy="15921"/>
            </a:xfrm>
            <a:prstGeom prst="straightConnector1">
              <a:avLst/>
            </a:prstGeom>
            <a:noFill/>
            <a:ln w="9525" cap="flat" cmpd="sng">
              <a:solidFill>
                <a:schemeClr val="dk1"/>
              </a:solidFill>
              <a:prstDash val="solid"/>
              <a:round/>
              <a:headEnd type="none" w="sm" len="sm"/>
              <a:tailEnd type="triangle" w="med" len="med"/>
            </a:ln>
          </p:spPr>
        </p:cxnSp>
        <p:sp>
          <p:nvSpPr>
            <p:cNvPr id="96" name="Google Shape;96;p44"/>
            <p:cNvSpPr txBox="1"/>
            <p:nvPr/>
          </p:nvSpPr>
          <p:spPr>
            <a:xfrm>
              <a:off x="6002325" y="3828090"/>
              <a:ext cx="17460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(1) Connection request</a:t>
              </a:r>
              <a:endParaRPr sz="1000" b="0"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97" name="Google Shape;97;p44"/>
            <p:cNvCxnSpPr/>
            <p:nvPr/>
          </p:nvCxnSpPr>
          <p:spPr>
            <a:xfrm rot="10800000" flipH="1">
              <a:off x="5194437" y="4543542"/>
              <a:ext cx="3392636" cy="19475"/>
            </a:xfrm>
            <a:prstGeom prst="straightConnector1">
              <a:avLst/>
            </a:prstGeom>
            <a:noFill/>
            <a:ln w="9525" cap="flat" cmpd="sng">
              <a:solidFill>
                <a:schemeClr val="dk1"/>
              </a:solidFill>
              <a:prstDash val="solid"/>
              <a:round/>
              <a:headEnd type="none" w="sm" len="sm"/>
              <a:tailEnd type="triangle" w="med" len="med"/>
            </a:ln>
          </p:spPr>
        </p:cxnSp>
        <p:cxnSp>
          <p:nvCxnSpPr>
            <p:cNvPr id="98" name="Google Shape;98;p44"/>
            <p:cNvCxnSpPr/>
            <p:nvPr/>
          </p:nvCxnSpPr>
          <p:spPr>
            <a:xfrm>
              <a:off x="5195386" y="5366100"/>
              <a:ext cx="3396107" cy="0"/>
            </a:xfrm>
            <a:prstGeom prst="straightConnector1">
              <a:avLst/>
            </a:prstGeom>
            <a:noFill/>
            <a:ln w="38100" cap="flat" cmpd="sng">
              <a:solidFill>
                <a:srgbClr val="21218A"/>
              </a:solidFill>
              <a:prstDash val="solid"/>
              <a:round/>
              <a:headEnd type="none" w="sm" len="sm"/>
              <a:tailEnd type="triangle" w="med" len="med"/>
            </a:ln>
          </p:spPr>
        </p:cxnSp>
        <p:cxnSp>
          <p:nvCxnSpPr>
            <p:cNvPr id="99" name="Google Shape;99;p44"/>
            <p:cNvCxnSpPr/>
            <p:nvPr/>
          </p:nvCxnSpPr>
          <p:spPr>
            <a:xfrm rot="10800000" flipH="1">
              <a:off x="1782155" y="4936797"/>
              <a:ext cx="3405380" cy="11900"/>
            </a:xfrm>
            <a:prstGeom prst="straightConnector1">
              <a:avLst/>
            </a:prstGeom>
            <a:noFill/>
            <a:ln w="9525" cap="flat" cmpd="sng">
              <a:solidFill>
                <a:schemeClr val="dk1"/>
              </a:solidFill>
              <a:prstDash val="solid"/>
              <a:round/>
              <a:headEnd type="none" w="sm" len="sm"/>
              <a:tailEnd type="triangle" w="med" len="med"/>
            </a:ln>
          </p:spPr>
        </p:cxnSp>
        <p:sp>
          <p:nvSpPr>
            <p:cNvPr id="100" name="Google Shape;100;p44"/>
            <p:cNvSpPr/>
            <p:nvPr/>
          </p:nvSpPr>
          <p:spPr>
            <a:xfrm>
              <a:off x="704527" y="2934788"/>
              <a:ext cx="8840067" cy="3122503"/>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01" name="Google Shape;101;p44"/>
            <p:cNvSpPr/>
            <p:nvPr/>
          </p:nvSpPr>
          <p:spPr>
            <a:xfrm>
              <a:off x="4435592" y="3149858"/>
              <a:ext cx="1464454" cy="575097"/>
            </a:xfrm>
            <a:prstGeom prst="flowChartTerminator">
              <a:avLst/>
            </a:prstGeom>
            <a:solidFill>
              <a:srgbClr val="F2F2F2"/>
            </a:solidFill>
            <a:ln w="9525"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panose="020B0604020202020204" pitchFamily="34" charset="0"/>
                  <a:cs typeface="Arial" panose="020B0604020202020204" pitchFamily="34" charset="0"/>
                  <a:sym typeface="Arial"/>
                </a:rPr>
                <a:t>Jetson Nano</a:t>
              </a:r>
              <a:endParaRPr sz="1400" b="1"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102" name="Google Shape;102;p44"/>
            <p:cNvCxnSpPr>
              <a:stCxn id="101" idx="2"/>
            </p:cNvCxnSpPr>
            <p:nvPr/>
          </p:nvCxnSpPr>
          <p:spPr>
            <a:xfrm>
              <a:off x="5167819" y="3724955"/>
              <a:ext cx="26700" cy="2061000"/>
            </a:xfrm>
            <a:prstGeom prst="straightConnector1">
              <a:avLst/>
            </a:prstGeom>
            <a:noFill/>
            <a:ln w="9525" cap="flat" cmpd="sng">
              <a:solidFill>
                <a:schemeClr val="dk1"/>
              </a:solidFill>
              <a:prstDash val="solid"/>
              <a:round/>
              <a:headEnd type="none" w="sm" len="sm"/>
              <a:tailEnd type="triangle" w="med" len="med"/>
            </a:ln>
          </p:spPr>
        </p:cxnSp>
        <p:sp>
          <p:nvSpPr>
            <p:cNvPr id="103" name="Google Shape;103;p44"/>
            <p:cNvSpPr/>
            <p:nvPr/>
          </p:nvSpPr>
          <p:spPr>
            <a:xfrm>
              <a:off x="1013112" y="3158567"/>
              <a:ext cx="1464454" cy="575097"/>
            </a:xfrm>
            <a:prstGeom prst="flowChartTerminator">
              <a:avLst/>
            </a:prstGeom>
            <a:solidFill>
              <a:srgbClr val="F2F2F2"/>
            </a:solidFill>
            <a:ln w="9525"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panose="020B0604020202020204" pitchFamily="34" charset="0"/>
                  <a:cs typeface="Arial" panose="020B0604020202020204" pitchFamily="34" charset="0"/>
                  <a:sym typeface="Arial"/>
                </a:rPr>
                <a:t>Camera </a:t>
              </a:r>
              <a:endParaRPr sz="1400" b="1" i="0" u="none" strike="noStrike" cap="none">
                <a:solidFill>
                  <a:schemeClr val="dk1"/>
                </a:solidFill>
                <a:latin typeface="Arial" panose="020B0604020202020204" pitchFamily="34" charset="0"/>
                <a:cs typeface="Arial" panose="020B0604020202020204" pitchFamily="34" charset="0"/>
                <a:sym typeface="Arial"/>
              </a:endParaRPr>
            </a:p>
          </p:txBody>
        </p:sp>
        <p:cxnSp>
          <p:nvCxnSpPr>
            <p:cNvPr id="104" name="Google Shape;104;p44"/>
            <p:cNvCxnSpPr/>
            <p:nvPr/>
          </p:nvCxnSpPr>
          <p:spPr>
            <a:xfrm>
              <a:off x="1745339" y="3724954"/>
              <a:ext cx="23032" cy="2061119"/>
            </a:xfrm>
            <a:prstGeom prst="straightConnector1">
              <a:avLst/>
            </a:prstGeom>
            <a:noFill/>
            <a:ln w="9525" cap="flat" cmpd="sng">
              <a:solidFill>
                <a:schemeClr val="dk1"/>
              </a:solidFill>
              <a:prstDash val="solid"/>
              <a:round/>
              <a:headEnd type="none" w="sm" len="sm"/>
              <a:tailEnd type="triangle" w="med" len="med"/>
            </a:ln>
          </p:spPr>
        </p:cxnSp>
        <p:sp>
          <p:nvSpPr>
            <p:cNvPr id="105" name="Google Shape;105;p44"/>
            <p:cNvSpPr txBox="1"/>
            <p:nvPr/>
          </p:nvSpPr>
          <p:spPr>
            <a:xfrm>
              <a:off x="6028943" y="4293891"/>
              <a:ext cx="17460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(2) Connection accept</a:t>
              </a:r>
              <a:endParaRPr sz="1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06" name="Google Shape;106;p44"/>
            <p:cNvSpPr txBox="1"/>
            <p:nvPr/>
          </p:nvSpPr>
          <p:spPr>
            <a:xfrm>
              <a:off x="2527446" y="4665488"/>
              <a:ext cx="17460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(3) Collect image Frame </a:t>
              </a:r>
              <a:endParaRPr sz="1000" b="0" i="0" u="none" strike="noStrike" cap="none">
                <a:solidFill>
                  <a:schemeClr val="dk1"/>
                </a:solidFill>
                <a:latin typeface="Arial" panose="020B0604020202020204" pitchFamily="34" charset="0"/>
                <a:cs typeface="Arial" panose="020B0604020202020204" pitchFamily="34" charset="0"/>
                <a:sym typeface="Arial"/>
              </a:endParaRPr>
            </a:p>
          </p:txBody>
        </p:sp>
        <p:sp>
          <p:nvSpPr>
            <p:cNvPr id="107" name="Google Shape;107;p44"/>
            <p:cNvSpPr txBox="1"/>
            <p:nvPr/>
          </p:nvSpPr>
          <p:spPr>
            <a:xfrm>
              <a:off x="5775942" y="5063973"/>
              <a:ext cx="221978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(4) Send amplification information</a:t>
              </a:r>
              <a:endParaRPr sz="1000" b="0" i="0" u="none" strike="noStrike" cap="none">
                <a:solidFill>
                  <a:schemeClr val="dk1"/>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5"/>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2.2. System Requirements</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3" name="Google Shape;113;p45"/>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graphicFrame>
        <p:nvGraphicFramePr>
          <p:cNvPr id="114" name="Google Shape;114;p45"/>
          <p:cNvGraphicFramePr/>
          <p:nvPr>
            <p:extLst>
              <p:ext uri="{D42A27DB-BD31-4B8C-83A1-F6EECF244321}">
                <p14:modId xmlns:p14="http://schemas.microsoft.com/office/powerpoint/2010/main" val="1697458014"/>
              </p:ext>
            </p:extLst>
          </p:nvPr>
        </p:nvGraphicFramePr>
        <p:xfrm>
          <a:off x="320129" y="1140828"/>
          <a:ext cx="9381200" cy="4687925"/>
        </p:xfrm>
        <a:graphic>
          <a:graphicData uri="http://schemas.openxmlformats.org/drawingml/2006/table">
            <a:tbl>
              <a:tblPr firstRow="1" firstCol="1" bandRow="1">
                <a:tableStyleId>{9043ED33-79EA-4A2D-99CA-7083DB51D2CF}</a:tableStyleId>
              </a:tblPr>
              <a:tblGrid>
                <a:gridCol w="1382600">
                  <a:extLst>
                    <a:ext uri="{9D8B030D-6E8A-4147-A177-3AD203B41FA5}">
                      <a16:colId xmlns:a16="http://schemas.microsoft.com/office/drawing/2014/main" val="20000"/>
                    </a:ext>
                  </a:extLst>
                </a:gridCol>
                <a:gridCol w="1382600">
                  <a:extLst>
                    <a:ext uri="{9D8B030D-6E8A-4147-A177-3AD203B41FA5}">
                      <a16:colId xmlns:a16="http://schemas.microsoft.com/office/drawing/2014/main" val="20001"/>
                    </a:ext>
                  </a:extLst>
                </a:gridCol>
                <a:gridCol w="6616000">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b="1" u="none" strike="noStrike" cap="none" dirty="0">
                          <a:sym typeface="Arial"/>
                        </a:rPr>
                        <a:t>Part</a:t>
                      </a:r>
                      <a:endParaRPr sz="1200" b="1"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sym typeface="Arial"/>
                        </a:rPr>
                        <a:t> No.</a:t>
                      </a:r>
                      <a:endParaRPr sz="12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sym typeface="Arial"/>
                        </a:rPr>
                        <a:t>Requirement</a:t>
                      </a:r>
                      <a:endParaRPr sz="12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extLst>
                  <a:ext uri="{0D108BD9-81ED-4DB2-BD59-A6C34878D82A}">
                    <a16:rowId xmlns:a16="http://schemas.microsoft.com/office/drawing/2014/main" val="10000"/>
                  </a:ext>
                </a:extLst>
              </a:tr>
              <a:tr h="314325">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General</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RQ-GEN-01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Server and client should communicate normally.</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1"/>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RQ-GEN-02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Secure or non-secure mode should be implemented between the server and the client.</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2"/>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RQ-GEN-03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status of connection should be reported (eg. fault/error detection, recovery, etc)</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3"/>
                  </a:ext>
                </a:extLst>
              </a:tr>
              <a:tr h="314325">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b"/>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4"/>
                  </a:ext>
                </a:extLst>
              </a:tr>
              <a:tr h="314325">
                <a:tc rowSpan="6">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Jetson Nano</a:t>
                      </a:r>
                      <a:endParaRPr sz="1400" u="none" strike="noStrike" cap="none"/>
                    </a:p>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(Server)</a:t>
                      </a:r>
                      <a:endParaRPr sz="10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Server should be run as Learning, Run, Test Run Mode.</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5"/>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In learning mode, the name of the person in front of the camera should be input, registered in the DB, and the result should be transmitted to the client.</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6"/>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In Run Mode, the server should perform face recognition using the camera and transmit the result to the client.</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7"/>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RQ-SVR-04</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In Test Run Mode, face recognition should be performed using the given video file and the result should be transmitted to the client.</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8"/>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RQ-SVR-05</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server should be able to map multiple photos of a user to a single ID.</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9"/>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RQ-SVR-06</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server must listen to the Secure/Non Secure port for secure communication.</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10"/>
                  </a:ext>
                </a:extLst>
              </a:tr>
              <a:tr h="314325">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b"/>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11"/>
                  </a:ext>
                </a:extLst>
              </a:tr>
              <a:tr h="314325">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PC</a:t>
                      </a:r>
                      <a:endParaRPr sz="1400" u="none" strike="noStrike" cap="none"/>
                    </a:p>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(Client)</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RQ-CLI-01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In the client authentication screen, the SW should provide a UI that determines the Secure/Non Secure mode among the communication methods with the server.</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12"/>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RQ-CLI-02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The client SW should provide a UI that determines the operation mode of the server - Learning, Run, Test Run Mode.</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13"/>
                  </a:ext>
                </a:extLst>
              </a:tr>
              <a:tr h="31432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RQ-CLI-03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In learning mode, the client must pass the username as input to the server .</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14"/>
                  </a:ext>
                </a:extLst>
              </a:tr>
            </a:tbl>
          </a:graphicData>
        </a:graphic>
      </p:graphicFrame>
      <p:sp>
        <p:nvSpPr>
          <p:cNvPr id="115" name="Google Shape;115;p45"/>
          <p:cNvSpPr txBox="1"/>
          <p:nvPr/>
        </p:nvSpPr>
        <p:spPr>
          <a:xfrm>
            <a:off x="102164" y="652765"/>
            <a:ext cx="9675372" cy="395227"/>
          </a:xfrm>
          <a:prstGeom prst="rect">
            <a:avLst/>
          </a:prstGeom>
          <a:noFill/>
          <a:ln>
            <a:noFill/>
          </a:ln>
        </p:spPr>
        <p:txBody>
          <a:bodyPr spcFirstLastPara="1" wrap="square" lIns="72000" tIns="36000" rIns="72000" bIns="36000" anchor="t" anchorCtr="0">
            <a:spAutoFit/>
          </a:bodyPr>
          <a:lstStyle/>
          <a:p>
            <a:pPr marL="0" marR="0" lvl="0" indent="0" algn="l" rtl="0">
              <a:lnSpc>
                <a:spcPct val="131250"/>
              </a:lnSpc>
              <a:spcBef>
                <a:spcPts val="0"/>
              </a:spcBef>
              <a:spcAft>
                <a:spcPts val="0"/>
              </a:spcAft>
              <a:buClr>
                <a:srgbClr val="000000"/>
              </a:buClr>
              <a:buSzPts val="1600"/>
              <a:buFont typeface="Arial"/>
              <a:buNone/>
            </a:pPr>
            <a:r>
              <a:rPr lang="en-US" sz="1600" b="1" i="0" u="none" strike="noStrike" cap="none">
                <a:solidFill>
                  <a:srgbClr val="000000"/>
                </a:solidFill>
                <a:latin typeface="Arial" panose="020B0604020202020204" pitchFamily="34" charset="0"/>
                <a:cs typeface="Arial" panose="020B0604020202020204" pitchFamily="34" charset="0"/>
                <a:sym typeface="Arial"/>
              </a:rPr>
              <a:t>Basic system requirements without considering security aspects.</a:t>
            </a:r>
            <a:endParaRPr sz="1600" b="1" i="0" u="none" strike="noStrike" cap="none">
              <a:solidFill>
                <a:srgbClr val="000000"/>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6"/>
          <p:cNvSpPr txBox="1"/>
          <p:nvPr/>
        </p:nvSpPr>
        <p:spPr>
          <a:xfrm>
            <a:off x="92460" y="115888"/>
            <a:ext cx="5855494" cy="400725"/>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panose="020B0604020202020204" pitchFamily="34" charset="0"/>
                <a:cs typeface="Arial" panose="020B0604020202020204" pitchFamily="34" charset="0"/>
                <a:sym typeface="Arial"/>
              </a:rPr>
              <a:t>3. Asset Identification</a:t>
            </a:r>
            <a:endParaRPr sz="2000" b="1"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21" name="Google Shape;121;p46"/>
          <p:cNvSpPr txBox="1"/>
          <p:nvPr/>
        </p:nvSpPr>
        <p:spPr>
          <a:xfrm>
            <a:off x="6966857" y="147308"/>
            <a:ext cx="2810679"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Arial" panose="020B0604020202020204" pitchFamily="34" charset="0"/>
                <a:cs typeface="Arial" panose="020B0604020202020204" pitchFamily="34" charset="0"/>
                <a:sym typeface="Arial"/>
              </a:rPr>
              <a:t>Jetson Nano Project</a:t>
            </a:r>
            <a:endParaRPr sz="1800" b="0" i="0" u="none" strike="noStrike" cap="none">
              <a:solidFill>
                <a:srgbClr val="7F7F7F"/>
              </a:solidFill>
              <a:latin typeface="Arial" panose="020B0604020202020204" pitchFamily="34" charset="0"/>
              <a:cs typeface="Arial" panose="020B0604020202020204" pitchFamily="34" charset="0"/>
              <a:sym typeface="Arial"/>
            </a:endParaRPr>
          </a:p>
        </p:txBody>
      </p:sp>
      <p:sp>
        <p:nvSpPr>
          <p:cNvPr id="122" name="Google Shape;122;p46"/>
          <p:cNvSpPr txBox="1"/>
          <p:nvPr/>
        </p:nvSpPr>
        <p:spPr>
          <a:xfrm>
            <a:off x="102164" y="652765"/>
            <a:ext cx="9675372" cy="1057588"/>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panose="020B0604020202020204" pitchFamily="34" charset="0"/>
                <a:cs typeface="Arial" panose="020B0604020202020204" pitchFamily="34" charset="0"/>
                <a:sym typeface="Arial"/>
              </a:rPr>
              <a:t>Asset of Jetson Nano?</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panose="020B0604020202020204" pitchFamily="34" charset="0"/>
                <a:cs typeface="Arial" panose="020B0604020202020204" pitchFamily="34" charset="0"/>
                <a:sym typeface="Arial"/>
              </a:rPr>
              <a:t>Things attackers want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panose="020B0604020202020204" pitchFamily="34" charset="0"/>
                <a:cs typeface="Arial" panose="020B0604020202020204" pitchFamily="34" charset="0"/>
                <a:sym typeface="Arial"/>
              </a:rPr>
              <a:t>Things you want to protect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panose="020B0604020202020204" pitchFamily="34" charset="0"/>
                <a:cs typeface="Arial" panose="020B0604020202020204" pitchFamily="34" charset="0"/>
                <a:sym typeface="Arial"/>
              </a:rPr>
              <a:t>Stepping stones to either of these</a:t>
            </a:r>
            <a:endParaRPr sz="1600" b="0" i="0" u="none" strike="noStrike" cap="none" dirty="0">
              <a:solidFill>
                <a:srgbClr val="000000"/>
              </a:solidFill>
              <a:latin typeface="Arial" panose="020B0604020202020204" pitchFamily="34" charset="0"/>
              <a:cs typeface="Arial" panose="020B0604020202020204" pitchFamily="34" charset="0"/>
              <a:sym typeface="Arial"/>
            </a:endParaRPr>
          </a:p>
        </p:txBody>
      </p:sp>
      <p:graphicFrame>
        <p:nvGraphicFramePr>
          <p:cNvPr id="123" name="Google Shape;123;p46"/>
          <p:cNvGraphicFramePr/>
          <p:nvPr>
            <p:extLst>
              <p:ext uri="{D42A27DB-BD31-4B8C-83A1-F6EECF244321}">
                <p14:modId xmlns:p14="http://schemas.microsoft.com/office/powerpoint/2010/main" val="524876922"/>
              </p:ext>
            </p:extLst>
          </p:nvPr>
        </p:nvGraphicFramePr>
        <p:xfrm>
          <a:off x="2096678" y="2055229"/>
          <a:ext cx="5166250" cy="2447175"/>
        </p:xfrm>
        <a:graphic>
          <a:graphicData uri="http://schemas.openxmlformats.org/drawingml/2006/table">
            <a:tbl>
              <a:tblPr firstRow="1" firstCol="1" bandRow="1">
                <a:tableStyleId>{9043ED33-79EA-4A2D-99CA-7083DB51D2CF}</a:tableStyleId>
              </a:tblPr>
              <a:tblGrid>
                <a:gridCol w="761400">
                  <a:extLst>
                    <a:ext uri="{9D8B030D-6E8A-4147-A177-3AD203B41FA5}">
                      <a16:colId xmlns:a16="http://schemas.microsoft.com/office/drawing/2014/main" val="20000"/>
                    </a:ext>
                  </a:extLst>
                </a:gridCol>
                <a:gridCol w="1252350">
                  <a:extLst>
                    <a:ext uri="{9D8B030D-6E8A-4147-A177-3AD203B41FA5}">
                      <a16:colId xmlns:a16="http://schemas.microsoft.com/office/drawing/2014/main" val="20001"/>
                    </a:ext>
                  </a:extLst>
                </a:gridCol>
                <a:gridCol w="3152500">
                  <a:extLst>
                    <a:ext uri="{9D8B030D-6E8A-4147-A177-3AD203B41FA5}">
                      <a16:colId xmlns:a16="http://schemas.microsoft.com/office/drawing/2014/main" val="20002"/>
                    </a:ext>
                  </a:extLst>
                </a:gridCol>
              </a:tblGrid>
              <a:tr h="287375">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dirty="0">
                          <a:sym typeface="Arial"/>
                        </a:rPr>
                        <a:t>Part</a:t>
                      </a:r>
                      <a:endParaRPr sz="1200" u="none" strike="noStrike" cap="none" dirty="0">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sym typeface="Arial"/>
                        </a:rPr>
                        <a:t> No.</a:t>
                      </a:r>
                      <a:endParaRPr sz="12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tc>
                  <a:txBody>
                    <a:bodyPr/>
                    <a:lstStyle/>
                    <a:p>
                      <a:pPr marL="0" marR="0" lvl="0" indent="0" algn="ctr" rtl="0">
                        <a:lnSpc>
                          <a:spcPct val="107000"/>
                        </a:lnSpc>
                        <a:spcBef>
                          <a:spcPts val="0"/>
                        </a:spcBef>
                        <a:spcAft>
                          <a:spcPts val="0"/>
                        </a:spcAft>
                        <a:buClr>
                          <a:srgbClr val="000000"/>
                        </a:buClr>
                        <a:buSzPts val="1200"/>
                        <a:buFont typeface="Arial"/>
                        <a:buNone/>
                      </a:pPr>
                      <a:r>
                        <a:rPr lang="en-US" sz="1200" u="none" strike="noStrike" cap="none">
                          <a:sym typeface="Arial"/>
                        </a:rPr>
                        <a:t>Asset</a:t>
                      </a:r>
                      <a:endParaRPr sz="1200" u="none" strike="noStrike" cap="none">
                        <a:latin typeface="Arial" panose="020B0604020202020204" pitchFamily="34" charset="0"/>
                        <a:ea typeface="Arial"/>
                        <a:cs typeface="Arial" panose="020B0604020202020204" pitchFamily="34" charset="0"/>
                        <a:sym typeface="Arial"/>
                      </a:endParaRPr>
                    </a:p>
                  </a:txBody>
                  <a:tcPr marL="66675" marR="66675" marT="38100" marB="38100"/>
                </a:tc>
                <a:extLst>
                  <a:ext uri="{0D108BD9-81ED-4DB2-BD59-A6C34878D82A}">
                    <a16:rowId xmlns:a16="http://schemas.microsoft.com/office/drawing/2014/main" val="10000"/>
                  </a:ext>
                </a:extLst>
              </a:tr>
              <a:tr h="269975">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HW</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Asset-HW-01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Camera</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1"/>
                  </a:ext>
                </a:extLst>
              </a:tr>
              <a:tr h="2699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Asset-HW-02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Jetson Nano</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2"/>
                  </a:ext>
                </a:extLst>
              </a:tr>
              <a:tr h="2699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Asset-HW-03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PC</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3"/>
                  </a:ext>
                </a:extLst>
              </a:tr>
              <a:tr h="269975">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b"/>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4"/>
                  </a:ext>
                </a:extLst>
              </a:tr>
              <a:tr h="269975">
                <a:tc rowSpan="4">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ym typeface="Arial"/>
                        </a:rPr>
                        <a:t>SW</a:t>
                      </a:r>
                      <a:endParaRPr sz="1000" b="1"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Asset-SW-01</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User Information</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5"/>
                  </a:ext>
                </a:extLst>
              </a:tr>
              <a:tr h="2699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Asset-SW-02</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Face Data Base</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6"/>
                  </a:ext>
                </a:extLst>
              </a:tr>
              <a:tr h="2699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Asset-SW-03</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Image Information data (name, count, etc)</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7"/>
                  </a:ext>
                </a:extLst>
              </a:tr>
              <a:tr h="269975">
                <a:tc vMerge="1">
                  <a:txBody>
                    <a:bodyPr/>
                    <a:lstStyle/>
                    <a:p>
                      <a:endParaRPr lang="ko-K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ym typeface="Arial"/>
                        </a:rPr>
                        <a:t>Asset-SW-04</a:t>
                      </a:r>
                      <a:endParaRPr sz="10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ym typeface="Arial"/>
                        </a:rPr>
                        <a:t>Control system data (mode, error, </a:t>
                      </a:r>
                      <a:r>
                        <a:rPr lang="en-US" sz="1000" u="none" strike="noStrike" cap="none" dirty="0" err="1">
                          <a:sym typeface="Arial"/>
                        </a:rPr>
                        <a:t>etc</a:t>
                      </a:r>
                      <a:r>
                        <a:rPr lang="en-US" sz="1000" u="none" strike="noStrike" cap="none" dirty="0">
                          <a:sym typeface="Arial"/>
                        </a:rPr>
                        <a:t>)</a:t>
                      </a:r>
                      <a:endParaRPr sz="1000" b="0" i="0" u="none" strike="noStrike" cap="none" dirty="0">
                        <a:solidFill>
                          <a:srgbClr val="000000"/>
                        </a:solidFill>
                        <a:latin typeface="Arial" panose="020B0604020202020204" pitchFamily="34" charset="0"/>
                        <a:ea typeface="Arial"/>
                        <a:cs typeface="Arial" panose="020B0604020202020204" pitchFamily="34" charset="0"/>
                        <a:sym typeface="Arial"/>
                      </a:endParaRPr>
                    </a:p>
                  </a:txBody>
                  <a:tcPr marL="9525" marR="9525" marT="9525" marB="0"/>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1_기본 디자인">
  <a:themeElements>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기본 디자인">
  <a:themeElements>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TotalTime>
  <Words>5061</Words>
  <Application>Microsoft Office PowerPoint</Application>
  <PresentationFormat>A4 용지(210x297mm)</PresentationFormat>
  <Paragraphs>1057</Paragraphs>
  <Slides>38</Slides>
  <Notes>36</Notes>
  <HiddenSlides>0</HiddenSlides>
  <MMClips>1</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38</vt:i4>
      </vt:variant>
    </vt:vector>
  </HeadingPairs>
  <TitlesOfParts>
    <vt:vector size="45" baseType="lpstr">
      <vt:lpstr>Arimo</vt:lpstr>
      <vt:lpstr>Arial Unicode MS</vt:lpstr>
      <vt:lpstr>Arial</vt:lpstr>
      <vt:lpstr>Wingdings</vt:lpstr>
      <vt:lpstr>Gulim</vt:lpstr>
      <vt:lpstr>1_기본 디자인</vt:lpstr>
      <vt:lpstr>3_기본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LGE User</dc:creator>
  <cp:lastModifiedBy>이 재원</cp:lastModifiedBy>
  <cp:revision>50</cp:revision>
  <dcterms:created xsi:type="dcterms:W3CDTF">2011-02-28T23:45:20Z</dcterms:created>
  <dcterms:modified xsi:type="dcterms:W3CDTF">2021-06-17T12:32:49Z</dcterms:modified>
</cp:coreProperties>
</file>